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3" r:id="rId1"/>
  </p:sldMasterIdLst>
  <p:sldIdLst>
    <p:sldId id="261" r:id="rId2"/>
    <p:sldId id="266" r:id="rId3"/>
    <p:sldId id="256" r:id="rId4"/>
    <p:sldId id="267" r:id="rId5"/>
    <p:sldId id="269" r:id="rId6"/>
    <p:sldId id="270" r:id="rId7"/>
    <p:sldId id="268" r:id="rId8"/>
    <p:sldId id="271" r:id="rId9"/>
    <p:sldId id="272" r:id="rId10"/>
    <p:sldId id="265" r:id="rId11"/>
  </p:sldIdLst>
  <p:sldSz cx="9144000" cy="6858000" type="letter"/>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58" userDrawn="1">
          <p15:clr>
            <a:srgbClr val="FDE53C"/>
          </p15:clr>
        </p15:guide>
        <p15:guide id="3" orient="horz" pos="4315" userDrawn="1">
          <p15:clr>
            <a:srgbClr val="FDE53C"/>
          </p15:clr>
        </p15:guide>
        <p15:guide id="4" pos="2980" userDrawn="1">
          <p15:clr>
            <a:srgbClr val="FDE53C"/>
          </p15:clr>
        </p15:guide>
        <p15:guide id="5" pos="5760" userDrawn="1">
          <p15:clr>
            <a:srgbClr val="FDE53C"/>
          </p15:clr>
        </p15:guide>
        <p15:guide id="6" pos="4672" userDrawn="1">
          <p15:clr>
            <a:srgbClr val="FDE53C"/>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51" autoAdjust="0"/>
    <p:restoredTop sz="94660"/>
  </p:normalViewPr>
  <p:slideViewPr>
    <p:cSldViewPr snapToGrid="0" showGuides="1">
      <p:cViewPr>
        <p:scale>
          <a:sx n="50" d="100"/>
          <a:sy n="50" d="100"/>
        </p:scale>
        <p:origin x="1650" y="210"/>
      </p:cViewPr>
      <p:guideLst>
        <p:guide orient="horz" pos="2160"/>
        <p:guide pos="158"/>
        <p:guide orient="horz" pos="4315"/>
        <p:guide pos="2980"/>
        <p:guide pos="5760"/>
        <p:guide pos="467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Hoja1!$B$1</c:f>
              <c:strCache>
                <c:ptCount val="1"/>
                <c:pt idx="0">
                  <c:v>Número de beneficiarios del programa</c:v>
                </c:pt>
              </c:strCache>
            </c:strRef>
          </c:tx>
          <c:spPr>
            <a:gradFill rotWithShape="1">
              <a:gsLst>
                <a:gs pos="0">
                  <a:schemeClr val="accent2">
                    <a:tint val="98000"/>
                    <a:hueMod val="94000"/>
                    <a:satMod val="130000"/>
                    <a:lumMod val="138000"/>
                  </a:schemeClr>
                </a:gs>
                <a:gs pos="100000">
                  <a:schemeClr val="accent2">
                    <a:shade val="94000"/>
                    <a:lumMod val="88000"/>
                  </a:schemeClr>
                </a:gs>
              </a:gsLst>
              <a:lin ang="5400000" scaled="0"/>
            </a:gradFill>
            <a:ln>
              <a:noFill/>
            </a:ln>
            <a:effectLst>
              <a:innerShdw blurRad="25400" dist="12700" dir="13500000">
                <a:srgbClr val="000000">
                  <a:alpha val="45000"/>
                </a:srgbClr>
              </a:innerShdw>
            </a:effectLst>
          </c:spPr>
          <c:invertIfNegative val="0"/>
          <c:cat>
            <c:strRef>
              <c:f>Hoja1!$A$2:$A$6</c:f>
              <c:strCache>
                <c:ptCount val="5"/>
                <c:pt idx="0">
                  <c:v>Año 2009</c:v>
                </c:pt>
                <c:pt idx="1">
                  <c:v>Año 2010</c:v>
                </c:pt>
                <c:pt idx="2">
                  <c:v>Año 2011</c:v>
                </c:pt>
                <c:pt idx="3">
                  <c:v>Año 2012</c:v>
                </c:pt>
                <c:pt idx="4">
                  <c:v>Año 2013</c:v>
                </c:pt>
              </c:strCache>
            </c:strRef>
          </c:cat>
          <c:val>
            <c:numRef>
              <c:f>Hoja1!$B$2:$B$6</c:f>
              <c:numCache>
                <c:formatCode>#,##0</c:formatCode>
                <c:ptCount val="5"/>
                <c:pt idx="0">
                  <c:v>224234</c:v>
                </c:pt>
                <c:pt idx="1">
                  <c:v>229854</c:v>
                </c:pt>
                <c:pt idx="2">
                  <c:v>232160</c:v>
                </c:pt>
                <c:pt idx="3">
                  <c:v>240000</c:v>
                </c:pt>
                <c:pt idx="4">
                  <c:v>240000</c:v>
                </c:pt>
              </c:numCache>
            </c:numRef>
          </c:val>
        </c:ser>
        <c:dLbls>
          <c:showLegendKey val="0"/>
          <c:showVal val="0"/>
          <c:showCatName val="0"/>
          <c:showSerName val="0"/>
          <c:showPercent val="0"/>
          <c:showBubbleSize val="0"/>
        </c:dLbls>
        <c:gapWidth val="100"/>
        <c:overlap val="-24"/>
        <c:axId val="425475072"/>
        <c:axId val="425474288"/>
      </c:barChart>
      <c:catAx>
        <c:axId val="42547507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bg1"/>
                </a:solidFill>
                <a:latin typeface="Arial" panose="020B0604020202020204" pitchFamily="34" charset="0"/>
                <a:ea typeface="+mn-ea"/>
                <a:cs typeface="Arial" panose="020B0604020202020204" pitchFamily="34" charset="0"/>
              </a:defRPr>
            </a:pPr>
            <a:endParaRPr lang="es-MX"/>
          </a:p>
        </c:txPr>
        <c:crossAx val="425474288"/>
        <c:crosses val="autoZero"/>
        <c:auto val="1"/>
        <c:lblAlgn val="ctr"/>
        <c:lblOffset val="100"/>
        <c:noMultiLvlLbl val="0"/>
      </c:catAx>
      <c:valAx>
        <c:axId val="425474288"/>
        <c:scaling>
          <c:orientation val="minMax"/>
        </c:scaling>
        <c:delete val="0"/>
        <c:axPos val="l"/>
        <c:majorGridlines>
          <c:spPr>
            <a:ln w="9525" cap="flat" cmpd="sng" algn="ctr">
              <a:solidFill>
                <a:schemeClr val="tx2">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chemeClr val="bg1"/>
                </a:solidFill>
                <a:latin typeface="Arial" panose="020B0604020202020204" pitchFamily="34" charset="0"/>
                <a:ea typeface="+mn-ea"/>
                <a:cs typeface="Arial" panose="020B0604020202020204" pitchFamily="34" charset="0"/>
              </a:defRPr>
            </a:pPr>
            <a:endParaRPr lang="es-MX"/>
          </a:p>
        </c:txPr>
        <c:crossAx val="425475072"/>
        <c:crosses val="autoZero"/>
        <c:crossBetween val="between"/>
      </c:valAx>
      <c:dTable>
        <c:showHorzBorder val="1"/>
        <c:showVertBorder val="1"/>
        <c:showOutline val="1"/>
        <c:showKeys val="1"/>
        <c:spPr>
          <a:noFill/>
          <a:ln w="9525">
            <a:solidFill>
              <a:schemeClr val="tx2">
                <a:lumMod val="15000"/>
                <a:lumOff val="85000"/>
              </a:schemeClr>
            </a:solidFill>
          </a:ln>
          <a:effectLst/>
        </c:spPr>
        <c:txPr>
          <a:bodyPr rot="0" spcFirstLastPara="1" vertOverflow="ellipsis" vert="horz" wrap="square" anchor="ctr" anchorCtr="1"/>
          <a:lstStyle/>
          <a:p>
            <a:pPr rtl="0">
              <a:defRPr sz="800" b="1" i="0" u="none" strike="noStrike" kern="1200" baseline="0">
                <a:solidFill>
                  <a:schemeClr val="bg1"/>
                </a:solidFill>
                <a:latin typeface="Arial" panose="020B0604020202020204" pitchFamily="34" charset="0"/>
                <a:ea typeface="+mn-ea"/>
                <a:cs typeface="Arial" panose="020B0604020202020204" pitchFamily="34" charset="0"/>
              </a:defRPr>
            </a:pPr>
            <a:endParaRPr lang="es-MX"/>
          </a:p>
        </c:txPr>
      </c:dTable>
      <c:spPr>
        <a:noFill/>
        <a:ln>
          <a:noFill/>
        </a:ln>
        <a:effectLst/>
      </c:spPr>
    </c:plotArea>
    <c:plotVisOnly val="1"/>
    <c:dispBlanksAs val="gap"/>
    <c:showDLblsOverMax val="0"/>
  </c:chart>
  <c:spPr>
    <a:noFill/>
    <a:ln>
      <a:noFill/>
    </a:ln>
    <a:effectLst/>
  </c:spPr>
  <c:txPr>
    <a:bodyPr/>
    <a:lstStyle/>
    <a:p>
      <a:pPr>
        <a:defRPr sz="800" b="1">
          <a:solidFill>
            <a:schemeClr val="bg1"/>
          </a:solidFill>
          <a:latin typeface="Arial" panose="020B0604020202020204" pitchFamily="34" charset="0"/>
          <a:cs typeface="Arial" panose="020B0604020202020204" pitchFamily="34" charset="0"/>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Hoja1!$B$1</c:f>
              <c:strCache>
                <c:ptCount val="1"/>
                <c:pt idx="0">
                  <c:v>Presupuesto asignado</c:v>
                </c:pt>
              </c:strCache>
            </c:strRef>
          </c:tx>
          <c:spPr>
            <a:gradFill rotWithShape="1">
              <a:gsLst>
                <a:gs pos="0">
                  <a:schemeClr val="accent5">
                    <a:tint val="98000"/>
                    <a:hueMod val="94000"/>
                    <a:satMod val="130000"/>
                    <a:lumMod val="138000"/>
                  </a:schemeClr>
                </a:gs>
                <a:gs pos="100000">
                  <a:schemeClr val="accent5">
                    <a:shade val="94000"/>
                    <a:lumMod val="88000"/>
                  </a:schemeClr>
                </a:gs>
              </a:gsLst>
              <a:lin ang="5400000" scaled="0"/>
            </a:gradFill>
            <a:ln>
              <a:noFill/>
            </a:ln>
            <a:effectLst>
              <a:innerShdw blurRad="25400" dist="12700" dir="13500000">
                <a:srgbClr val="000000">
                  <a:alpha val="45000"/>
                </a:srgbClr>
              </a:innerShdw>
            </a:effectLst>
          </c:spPr>
          <c:invertIfNegative val="0"/>
          <c:cat>
            <c:strRef>
              <c:f>Hoja1!$A$2:$A$6</c:f>
              <c:strCache>
                <c:ptCount val="5"/>
                <c:pt idx="0">
                  <c:v>Año 2009</c:v>
                </c:pt>
                <c:pt idx="1">
                  <c:v>Año 2010</c:v>
                </c:pt>
                <c:pt idx="2">
                  <c:v>Año 2011</c:v>
                </c:pt>
                <c:pt idx="3">
                  <c:v>Año 2012</c:v>
                </c:pt>
                <c:pt idx="4">
                  <c:v>Año 2013</c:v>
                </c:pt>
              </c:strCache>
            </c:strRef>
          </c:cat>
          <c:val>
            <c:numRef>
              <c:f>Hoja1!$B$2:$B$6</c:f>
              <c:numCache>
                <c:formatCode>"$"#,##0.00_);[Red]\("$"#,##0.00\)</c:formatCode>
                <c:ptCount val="5"/>
                <c:pt idx="0" formatCode="#,##0.00">
                  <c:v>866706907.48000002</c:v>
                </c:pt>
                <c:pt idx="1">
                  <c:v>1386542814</c:v>
                </c:pt>
                <c:pt idx="2" formatCode="#,##0.00">
                  <c:v>1400240000</c:v>
                </c:pt>
                <c:pt idx="3" formatCode="#,##0.00">
                  <c:v>1521577950</c:v>
                </c:pt>
                <c:pt idx="4" formatCode="#,##0.00">
                  <c:v>1584000000</c:v>
                </c:pt>
              </c:numCache>
            </c:numRef>
          </c:val>
        </c:ser>
        <c:dLbls>
          <c:showLegendKey val="0"/>
          <c:showVal val="0"/>
          <c:showCatName val="0"/>
          <c:showSerName val="0"/>
          <c:showPercent val="0"/>
          <c:showBubbleSize val="0"/>
        </c:dLbls>
        <c:gapWidth val="100"/>
        <c:overlap val="-24"/>
        <c:axId val="425459760"/>
        <c:axId val="425462112"/>
      </c:barChart>
      <c:catAx>
        <c:axId val="425459760"/>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bg1"/>
                </a:solidFill>
                <a:latin typeface="Arial" panose="020B0604020202020204" pitchFamily="34" charset="0"/>
                <a:ea typeface="+mn-ea"/>
                <a:cs typeface="Arial" panose="020B0604020202020204" pitchFamily="34" charset="0"/>
              </a:defRPr>
            </a:pPr>
            <a:endParaRPr lang="es-MX"/>
          </a:p>
        </c:txPr>
        <c:crossAx val="425462112"/>
        <c:crosses val="autoZero"/>
        <c:auto val="1"/>
        <c:lblAlgn val="ctr"/>
        <c:lblOffset val="100"/>
        <c:noMultiLvlLbl val="0"/>
      </c:catAx>
      <c:valAx>
        <c:axId val="425462112"/>
        <c:scaling>
          <c:orientation val="minMax"/>
        </c:scaling>
        <c:delete val="0"/>
        <c:axPos val="l"/>
        <c:majorGridlines>
          <c:spPr>
            <a:ln w="9525" cap="flat" cmpd="sng" algn="ctr">
              <a:solidFill>
                <a:schemeClr val="tx2">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chemeClr val="bg1"/>
                </a:solidFill>
                <a:latin typeface="Arial" panose="020B0604020202020204" pitchFamily="34" charset="0"/>
                <a:ea typeface="+mn-ea"/>
                <a:cs typeface="Arial" panose="020B0604020202020204" pitchFamily="34" charset="0"/>
              </a:defRPr>
            </a:pPr>
            <a:endParaRPr lang="es-MX"/>
          </a:p>
        </c:txPr>
        <c:crossAx val="425459760"/>
        <c:crosses val="autoZero"/>
        <c:crossBetween val="between"/>
      </c:valAx>
      <c:dTable>
        <c:showHorzBorder val="1"/>
        <c:showVertBorder val="1"/>
        <c:showOutline val="1"/>
        <c:showKeys val="1"/>
        <c:spPr>
          <a:noFill/>
          <a:ln w="9525">
            <a:solidFill>
              <a:schemeClr val="tx2">
                <a:lumMod val="15000"/>
                <a:lumOff val="85000"/>
              </a:schemeClr>
            </a:solidFill>
          </a:ln>
          <a:effectLst/>
        </c:spPr>
        <c:txPr>
          <a:bodyPr rot="0" spcFirstLastPara="1" vertOverflow="ellipsis" vert="horz" wrap="square" anchor="ctr" anchorCtr="1"/>
          <a:lstStyle/>
          <a:p>
            <a:pPr rtl="0">
              <a:defRPr sz="800" b="1" i="0" u="none" strike="noStrike" kern="1200" baseline="0">
                <a:solidFill>
                  <a:schemeClr val="bg1"/>
                </a:solidFill>
                <a:latin typeface="Arial" panose="020B0604020202020204" pitchFamily="34" charset="0"/>
                <a:ea typeface="+mn-ea"/>
                <a:cs typeface="Arial" panose="020B0604020202020204" pitchFamily="34" charset="0"/>
              </a:defRPr>
            </a:pPr>
            <a:endParaRPr lang="es-MX"/>
          </a:p>
        </c:txPr>
      </c:dTable>
      <c:spPr>
        <a:noFill/>
        <a:ln>
          <a:noFill/>
        </a:ln>
        <a:effectLst/>
      </c:spPr>
    </c:plotArea>
    <c:plotVisOnly val="1"/>
    <c:dispBlanksAs val="gap"/>
    <c:showDLblsOverMax val="0"/>
  </c:chart>
  <c:spPr>
    <a:noFill/>
    <a:ln>
      <a:noFill/>
    </a:ln>
    <a:effectLst/>
  </c:spPr>
  <c:txPr>
    <a:bodyPr/>
    <a:lstStyle/>
    <a:p>
      <a:pPr>
        <a:defRPr sz="800" b="1">
          <a:solidFill>
            <a:schemeClr val="bg1"/>
          </a:solidFill>
          <a:latin typeface="Arial" panose="020B0604020202020204" pitchFamily="34" charset="0"/>
          <a:cs typeface="Arial" panose="020B0604020202020204" pitchFamily="34" charset="0"/>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colors2.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0FCE122D-21FF-41E4-98D8-505B3981B914}" type="datetimeFigureOut">
              <a:rPr lang="es-MX" smtClean="0"/>
              <a:t>07/02/2016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6F85B26-6150-4D34-B4FF-27B807A78FAF}" type="slidenum">
              <a:rPr lang="es-MX" smtClean="0"/>
              <a:t>‹Nº›</a:t>
            </a:fld>
            <a:endParaRPr lang="es-MX"/>
          </a:p>
        </p:txBody>
      </p:sp>
    </p:spTree>
    <p:extLst>
      <p:ext uri="{BB962C8B-B14F-4D97-AF65-F5344CB8AC3E}">
        <p14:creationId xmlns:p14="http://schemas.microsoft.com/office/powerpoint/2010/main" val="1400127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s-ES" smtClean="0"/>
              <a:t>Haga clic para modificar el estilo de título del patrón</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0FCE122D-21FF-41E4-98D8-505B3981B914}" type="datetimeFigureOut">
              <a:rPr lang="es-MX" smtClean="0"/>
              <a:t>07/02/2016</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46F85B26-6150-4D34-B4FF-27B807A78FAF}" type="slidenum">
              <a:rPr lang="es-MX" smtClean="0"/>
              <a:t>‹Nº›</a:t>
            </a:fld>
            <a:endParaRPr lang="es-MX"/>
          </a:p>
        </p:txBody>
      </p:sp>
    </p:spTree>
    <p:extLst>
      <p:ext uri="{BB962C8B-B14F-4D97-AF65-F5344CB8AC3E}">
        <p14:creationId xmlns:p14="http://schemas.microsoft.com/office/powerpoint/2010/main" val="2362483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0FCE122D-21FF-41E4-98D8-505B3981B914}" type="datetimeFigureOut">
              <a:rPr lang="es-MX" smtClean="0"/>
              <a:t>07/02/2016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6F85B26-6150-4D34-B4FF-27B807A78FAF}" type="slidenum">
              <a:rPr lang="es-MX" smtClean="0"/>
              <a:t>‹Nº›</a:t>
            </a:fld>
            <a:endParaRPr lang="es-MX"/>
          </a:p>
        </p:txBody>
      </p:sp>
    </p:spTree>
    <p:extLst>
      <p:ext uri="{BB962C8B-B14F-4D97-AF65-F5344CB8AC3E}">
        <p14:creationId xmlns:p14="http://schemas.microsoft.com/office/powerpoint/2010/main" val="1703610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0FCE122D-21FF-41E4-98D8-505B3981B914}" type="datetimeFigureOut">
              <a:rPr lang="es-MX" smtClean="0"/>
              <a:t>07/02/2016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6F85B26-6150-4D34-B4FF-27B807A78FAF}" type="slidenum">
              <a:rPr lang="es-MX" smtClean="0"/>
              <a:t>‹Nº›</a:t>
            </a:fld>
            <a:endParaRPr lang="es-MX"/>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49314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0FCE122D-21FF-41E4-98D8-505B3981B914}" type="datetimeFigureOut">
              <a:rPr lang="es-MX" smtClean="0"/>
              <a:t>07/02/2016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6F85B26-6150-4D34-B4FF-27B807A78FAF}" type="slidenum">
              <a:rPr lang="es-MX" smtClean="0"/>
              <a:t>‹Nº›</a:t>
            </a:fld>
            <a:endParaRPr lang="es-MX"/>
          </a:p>
        </p:txBody>
      </p:sp>
    </p:spTree>
    <p:extLst>
      <p:ext uri="{BB962C8B-B14F-4D97-AF65-F5344CB8AC3E}">
        <p14:creationId xmlns:p14="http://schemas.microsoft.com/office/powerpoint/2010/main" val="4111435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0FCE122D-21FF-41E4-98D8-505B3981B914}" type="datetimeFigureOut">
              <a:rPr lang="es-MX" smtClean="0"/>
              <a:t>07/02/2016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6F85B26-6150-4D34-B4FF-27B807A78FAF}" type="slidenum">
              <a:rPr lang="es-MX" smtClean="0"/>
              <a:t>‹Nº›</a:t>
            </a:fld>
            <a:endParaRPr lang="es-MX"/>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7376379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0FCE122D-21FF-41E4-98D8-505B3981B914}" type="datetimeFigureOut">
              <a:rPr lang="es-MX" smtClean="0"/>
              <a:t>07/02/2016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6F85B26-6150-4D34-B4FF-27B807A78FAF}" type="slidenum">
              <a:rPr lang="es-MX" smtClean="0"/>
              <a:t>‹Nº›</a:t>
            </a:fld>
            <a:endParaRPr lang="es-MX"/>
          </a:p>
        </p:txBody>
      </p:sp>
    </p:spTree>
    <p:extLst>
      <p:ext uri="{BB962C8B-B14F-4D97-AF65-F5344CB8AC3E}">
        <p14:creationId xmlns:p14="http://schemas.microsoft.com/office/powerpoint/2010/main" val="2406043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0FCE122D-21FF-41E4-98D8-505B3981B914}" type="datetimeFigureOut">
              <a:rPr lang="es-MX" smtClean="0"/>
              <a:t>07/02/2016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6F85B26-6150-4D34-B4FF-27B807A78FAF}" type="slidenum">
              <a:rPr lang="es-MX" smtClean="0"/>
              <a:t>‹Nº›</a:t>
            </a:fld>
            <a:endParaRPr lang="es-MX"/>
          </a:p>
        </p:txBody>
      </p:sp>
    </p:spTree>
    <p:extLst>
      <p:ext uri="{BB962C8B-B14F-4D97-AF65-F5344CB8AC3E}">
        <p14:creationId xmlns:p14="http://schemas.microsoft.com/office/powerpoint/2010/main" val="3817962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0FCE122D-21FF-41E4-98D8-505B3981B914}" type="datetimeFigureOut">
              <a:rPr lang="es-MX" smtClean="0"/>
              <a:t>07/02/2016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6F85B26-6150-4D34-B4FF-27B807A78FAF}" type="slidenum">
              <a:rPr lang="es-MX" smtClean="0"/>
              <a:t>‹Nº›</a:t>
            </a:fld>
            <a:endParaRPr lang="es-MX"/>
          </a:p>
        </p:txBody>
      </p:sp>
    </p:spTree>
    <p:extLst>
      <p:ext uri="{BB962C8B-B14F-4D97-AF65-F5344CB8AC3E}">
        <p14:creationId xmlns:p14="http://schemas.microsoft.com/office/powerpoint/2010/main" val="281355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0FCE122D-21FF-41E4-98D8-505B3981B914}" type="datetimeFigureOut">
              <a:rPr lang="es-MX" smtClean="0"/>
              <a:t>07/02/2016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6F85B26-6150-4D34-B4FF-27B807A78FAF}" type="slidenum">
              <a:rPr lang="es-MX" smtClean="0"/>
              <a:t>‹Nº›</a:t>
            </a:fld>
            <a:endParaRPr lang="es-MX"/>
          </a:p>
        </p:txBody>
      </p:sp>
    </p:spTree>
    <p:extLst>
      <p:ext uri="{BB962C8B-B14F-4D97-AF65-F5344CB8AC3E}">
        <p14:creationId xmlns:p14="http://schemas.microsoft.com/office/powerpoint/2010/main" val="2399368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0FCE122D-21FF-41E4-98D8-505B3981B914}" type="datetimeFigureOut">
              <a:rPr lang="es-MX" smtClean="0"/>
              <a:t>07/02/2016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6F85B26-6150-4D34-B4FF-27B807A78FAF}" type="slidenum">
              <a:rPr lang="es-MX" smtClean="0"/>
              <a:t>‹Nº›</a:t>
            </a:fld>
            <a:endParaRPr lang="es-MX"/>
          </a:p>
        </p:txBody>
      </p:sp>
    </p:spTree>
    <p:extLst>
      <p:ext uri="{BB962C8B-B14F-4D97-AF65-F5344CB8AC3E}">
        <p14:creationId xmlns:p14="http://schemas.microsoft.com/office/powerpoint/2010/main" val="1886821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s-ES" smtClean="0"/>
              <a:t>Haga clic para modificar el estilo de título del patrón</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0FCE122D-21FF-41E4-98D8-505B3981B914}" type="datetimeFigureOut">
              <a:rPr lang="es-MX" smtClean="0"/>
              <a:t>07/02/2016</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46F85B26-6150-4D34-B4FF-27B807A78FAF}" type="slidenum">
              <a:rPr lang="es-MX" smtClean="0"/>
              <a:t>‹Nº›</a:t>
            </a:fld>
            <a:endParaRPr lang="es-MX"/>
          </a:p>
        </p:txBody>
      </p:sp>
    </p:spTree>
    <p:extLst>
      <p:ext uri="{BB962C8B-B14F-4D97-AF65-F5344CB8AC3E}">
        <p14:creationId xmlns:p14="http://schemas.microsoft.com/office/powerpoint/2010/main" val="2964112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0FCE122D-21FF-41E4-98D8-505B3981B914}" type="datetimeFigureOut">
              <a:rPr lang="es-MX" smtClean="0"/>
              <a:t>07/02/2016</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46F85B26-6150-4D34-B4FF-27B807A78FAF}" type="slidenum">
              <a:rPr lang="es-MX" smtClean="0"/>
              <a:t>‹Nº›</a:t>
            </a:fld>
            <a:endParaRPr lang="es-MX"/>
          </a:p>
        </p:txBody>
      </p:sp>
    </p:spTree>
    <p:extLst>
      <p:ext uri="{BB962C8B-B14F-4D97-AF65-F5344CB8AC3E}">
        <p14:creationId xmlns:p14="http://schemas.microsoft.com/office/powerpoint/2010/main" val="138272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0FCE122D-21FF-41E4-98D8-505B3981B914}" type="datetimeFigureOut">
              <a:rPr lang="es-MX" smtClean="0"/>
              <a:t>07/02/2016</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46F85B26-6150-4D34-B4FF-27B807A78FAF}" type="slidenum">
              <a:rPr lang="es-MX" smtClean="0"/>
              <a:t>‹Nº›</a:t>
            </a:fld>
            <a:endParaRPr lang="es-MX"/>
          </a:p>
        </p:txBody>
      </p:sp>
    </p:spTree>
    <p:extLst>
      <p:ext uri="{BB962C8B-B14F-4D97-AF65-F5344CB8AC3E}">
        <p14:creationId xmlns:p14="http://schemas.microsoft.com/office/powerpoint/2010/main" val="1474835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CE122D-21FF-41E4-98D8-505B3981B914}" type="datetimeFigureOut">
              <a:rPr lang="es-MX" smtClean="0"/>
              <a:t>07/02/2016</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46F85B26-6150-4D34-B4FF-27B807A78FAF}" type="slidenum">
              <a:rPr lang="es-MX" smtClean="0"/>
              <a:t>‹Nº›</a:t>
            </a:fld>
            <a:endParaRPr lang="es-MX"/>
          </a:p>
        </p:txBody>
      </p:sp>
    </p:spTree>
    <p:extLst>
      <p:ext uri="{BB962C8B-B14F-4D97-AF65-F5344CB8AC3E}">
        <p14:creationId xmlns:p14="http://schemas.microsoft.com/office/powerpoint/2010/main" val="971472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0FCE122D-21FF-41E4-98D8-505B3981B914}" type="datetimeFigureOut">
              <a:rPr lang="es-MX" smtClean="0"/>
              <a:t>07/02/2016</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46F85B26-6150-4D34-B4FF-27B807A78FAF}" type="slidenum">
              <a:rPr lang="es-MX" smtClean="0"/>
              <a:t>‹Nº›</a:t>
            </a:fld>
            <a:endParaRPr lang="es-MX"/>
          </a:p>
        </p:txBody>
      </p:sp>
    </p:spTree>
    <p:extLst>
      <p:ext uri="{BB962C8B-B14F-4D97-AF65-F5344CB8AC3E}">
        <p14:creationId xmlns:p14="http://schemas.microsoft.com/office/powerpoint/2010/main" val="163974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0FCE122D-21FF-41E4-98D8-505B3981B914}" type="datetimeFigureOut">
              <a:rPr lang="es-MX" smtClean="0"/>
              <a:t>07/02/2016</a:t>
            </a:fld>
            <a:endParaRPr lang="es-MX"/>
          </a:p>
        </p:txBody>
      </p:sp>
      <p:sp>
        <p:nvSpPr>
          <p:cNvPr id="6" name="Footer Placeholder 5"/>
          <p:cNvSpPr>
            <a:spLocks noGrp="1"/>
          </p:cNvSpPr>
          <p:nvPr>
            <p:ph type="ftr" sz="quarter" idx="11"/>
          </p:nvPr>
        </p:nvSpPr>
        <p:spPr>
          <a:xfrm>
            <a:off x="533400" y="6172200"/>
            <a:ext cx="5811724" cy="365125"/>
          </a:xfrm>
        </p:spPr>
        <p:txBody>
          <a:bodyPr/>
          <a:lstStyle/>
          <a:p>
            <a:endParaRPr lang="en-US" dirty="0"/>
          </a:p>
        </p:txBody>
      </p:sp>
      <p:sp>
        <p:nvSpPr>
          <p:cNvPr id="7" name="Slide Number Placeholder 6"/>
          <p:cNvSpPr>
            <a:spLocks noGrp="1"/>
          </p:cNvSpPr>
          <p:nvPr>
            <p:ph type="sldNum" sz="quarter" idx="12"/>
          </p:nvPr>
        </p:nvSpPr>
        <p:spPr/>
        <p:txBody>
          <a:bodyPr/>
          <a:lstStyle/>
          <a:p>
            <a:fld id="{46F85B26-6150-4D34-B4FF-27B807A78FAF}" type="slidenum">
              <a:rPr lang="es-MX" smtClean="0"/>
              <a:t>‹Nº›</a:t>
            </a:fld>
            <a:endParaRPr lang="es-MX"/>
          </a:p>
        </p:txBody>
      </p:sp>
    </p:spTree>
    <p:extLst>
      <p:ext uri="{BB962C8B-B14F-4D97-AF65-F5344CB8AC3E}">
        <p14:creationId xmlns:p14="http://schemas.microsoft.com/office/powerpoint/2010/main" val="2299845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0FCE122D-21FF-41E4-98D8-505B3981B914}" type="datetimeFigureOut">
              <a:rPr lang="es-MX" smtClean="0"/>
              <a:t>07/02/2016</a:t>
            </a:fld>
            <a:endParaRPr lang="es-MX"/>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s-MX"/>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fld id="{46F85B26-6150-4D34-B4FF-27B807A78FAF}" type="slidenum">
              <a:rPr lang="es-MX" smtClean="0"/>
              <a:t>‹Nº›</a:t>
            </a:fld>
            <a:endParaRPr lang="es-MX"/>
          </a:p>
        </p:txBody>
      </p:sp>
    </p:spTree>
    <p:extLst>
      <p:ext uri="{BB962C8B-B14F-4D97-AF65-F5344CB8AC3E}">
        <p14:creationId xmlns:p14="http://schemas.microsoft.com/office/powerpoint/2010/main" val="2871886571"/>
      </p:ext>
    </p:extLst>
  </p:cSld>
  <p:clrMap bg1="dk1" tx1="lt1" bg2="dk2" tx2="lt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2.jpeg"/><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9.xml"/><Relationship Id="rId6" Type="http://schemas.openxmlformats.org/officeDocument/2006/relationships/image" Target="../media/image13.jpeg"/><Relationship Id="rId5" Type="http://schemas.openxmlformats.org/officeDocument/2006/relationships/chart" Target="../charts/chart2.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p:cNvGrpSpPr/>
          <p:nvPr/>
        </p:nvGrpSpPr>
        <p:grpSpPr>
          <a:xfrm>
            <a:off x="3211484" y="222615"/>
            <a:ext cx="2721433" cy="1189435"/>
            <a:chOff x="8682940" y="0"/>
            <a:chExt cx="3628577" cy="1585913"/>
          </a:xfrm>
        </p:grpSpPr>
        <p:sp>
          <p:nvSpPr>
            <p:cNvPr id="7" name="Rectángulo 6"/>
            <p:cNvSpPr/>
            <p:nvPr/>
          </p:nvSpPr>
          <p:spPr>
            <a:xfrm>
              <a:off x="8715375" y="0"/>
              <a:ext cx="3476625" cy="1585913"/>
            </a:xfrm>
            <a:prstGeom prst="rect">
              <a:avLst/>
            </a:prstGeom>
            <a:no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sz="135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2940" y="106513"/>
              <a:ext cx="3628577" cy="1354669"/>
            </a:xfrm>
            <a:prstGeom prst="rect">
              <a:avLst/>
            </a:prstGeom>
            <a:effectLst>
              <a:outerShdw blurRad="50800" dist="38100" dir="5400000" algn="t" rotWithShape="0">
                <a:prstClr val="black">
                  <a:alpha val="40000"/>
                </a:prstClr>
              </a:outerShdw>
            </a:effectLst>
          </p:spPr>
        </p:pic>
      </p:grpSp>
      <p:sp>
        <p:nvSpPr>
          <p:cNvPr id="9" name="CuadroTexto 8"/>
          <p:cNvSpPr txBox="1"/>
          <p:nvPr/>
        </p:nvSpPr>
        <p:spPr>
          <a:xfrm>
            <a:off x="1248625" y="1521660"/>
            <a:ext cx="6646748" cy="369332"/>
          </a:xfrm>
          <a:prstGeom prst="rect">
            <a:avLst/>
          </a:prstGeom>
          <a:noFill/>
        </p:spPr>
        <p:txBody>
          <a:bodyPr wrap="square" rtlCol="0">
            <a:spAutoFit/>
          </a:bodyPr>
          <a:lstStyle/>
          <a:p>
            <a:pPr algn="ctr"/>
            <a:r>
              <a:rPr lang="es-MX" b="1" dirty="0">
                <a:solidFill>
                  <a:schemeClr val="bg1"/>
                </a:solidFill>
              </a:rPr>
              <a:t>MAESTRÍA EN ADMINISTRACIÓN Y POLÍTICAS PÚBLICAS</a:t>
            </a:r>
          </a:p>
        </p:txBody>
      </p:sp>
      <p:cxnSp>
        <p:nvCxnSpPr>
          <p:cNvPr id="14" name="Conector recto 13"/>
          <p:cNvCxnSpPr/>
          <p:nvPr/>
        </p:nvCxnSpPr>
        <p:spPr>
          <a:xfrm>
            <a:off x="460057" y="1890455"/>
            <a:ext cx="8223890" cy="0"/>
          </a:xfrm>
          <a:prstGeom prst="line">
            <a:avLst/>
          </a:prstGeom>
          <a:ln w="63500" cmpd="thinThick">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upo 15"/>
          <p:cNvGrpSpPr/>
          <p:nvPr/>
        </p:nvGrpSpPr>
        <p:grpSpPr>
          <a:xfrm>
            <a:off x="2190239" y="2068389"/>
            <a:ext cx="4763520" cy="531615"/>
            <a:chOff x="2920320" y="2879042"/>
            <a:chExt cx="6351360" cy="708819"/>
          </a:xfrm>
        </p:grpSpPr>
        <p:sp>
          <p:nvSpPr>
            <p:cNvPr id="10" name="CuadroTexto 9"/>
            <p:cNvSpPr txBox="1"/>
            <p:nvPr/>
          </p:nvSpPr>
          <p:spPr>
            <a:xfrm>
              <a:off x="2920320" y="2879042"/>
              <a:ext cx="6351360" cy="410369"/>
            </a:xfrm>
            <a:prstGeom prst="rect">
              <a:avLst/>
            </a:prstGeom>
            <a:noFill/>
          </p:spPr>
          <p:txBody>
            <a:bodyPr wrap="square" rtlCol="0">
              <a:spAutoFit/>
            </a:bodyPr>
            <a:lstStyle/>
            <a:p>
              <a:pPr algn="ctr"/>
              <a:r>
                <a:rPr lang="es-MX" sz="1400" b="1" dirty="0">
                  <a:solidFill>
                    <a:schemeClr val="bg1"/>
                  </a:solidFill>
                </a:rPr>
                <a:t>Rendición de Cuentas y Contraloría Socia</a:t>
              </a:r>
              <a:r>
                <a:rPr lang="es-MX" sz="1400" dirty="0">
                  <a:solidFill>
                    <a:schemeClr val="bg1"/>
                  </a:solidFill>
                </a:rPr>
                <a:t>l</a:t>
              </a:r>
              <a:endParaRPr lang="es-MX" sz="1350" dirty="0">
                <a:solidFill>
                  <a:schemeClr val="bg1"/>
                </a:solidFill>
              </a:endParaRPr>
            </a:p>
          </p:txBody>
        </p:sp>
        <p:sp>
          <p:nvSpPr>
            <p:cNvPr id="15" name="CuadroTexto 14"/>
            <p:cNvSpPr txBox="1"/>
            <p:nvPr/>
          </p:nvSpPr>
          <p:spPr>
            <a:xfrm>
              <a:off x="3454397" y="3177492"/>
              <a:ext cx="5370287" cy="410369"/>
            </a:xfrm>
            <a:prstGeom prst="rect">
              <a:avLst/>
            </a:prstGeom>
            <a:noFill/>
          </p:spPr>
          <p:txBody>
            <a:bodyPr wrap="square" rtlCol="0">
              <a:spAutoFit/>
            </a:bodyPr>
            <a:lstStyle/>
            <a:p>
              <a:pPr algn="ctr"/>
              <a:r>
                <a:rPr lang="es-MX" sz="1400" b="1" dirty="0" smtClean="0">
                  <a:solidFill>
                    <a:schemeClr val="bg1"/>
                  </a:solidFill>
                </a:rPr>
                <a:t>Dr. </a:t>
              </a:r>
              <a:r>
                <a:rPr lang="es-MX" sz="1400" b="1" dirty="0">
                  <a:solidFill>
                    <a:schemeClr val="bg1"/>
                  </a:solidFill>
                </a:rPr>
                <a:t>Amador Martínez Martínez</a:t>
              </a:r>
              <a:r>
                <a:rPr lang="es-MX" sz="1400" dirty="0">
                  <a:solidFill>
                    <a:schemeClr val="bg1"/>
                  </a:solidFill>
                </a:rPr>
                <a:t>.</a:t>
              </a:r>
              <a:endParaRPr lang="es-MX" sz="1350" b="1" dirty="0">
                <a:solidFill>
                  <a:schemeClr val="bg1"/>
                </a:solidFill>
              </a:endParaRPr>
            </a:p>
          </p:txBody>
        </p:sp>
      </p:grpSp>
      <p:sp>
        <p:nvSpPr>
          <p:cNvPr id="17" name="CuadroTexto 16"/>
          <p:cNvSpPr txBox="1"/>
          <p:nvPr/>
        </p:nvSpPr>
        <p:spPr>
          <a:xfrm>
            <a:off x="705513" y="2707800"/>
            <a:ext cx="8052180" cy="892552"/>
          </a:xfrm>
          <a:prstGeom prst="rect">
            <a:avLst/>
          </a:prstGeom>
          <a:noFill/>
        </p:spPr>
        <p:txBody>
          <a:bodyPr wrap="square" rtlCol="0">
            <a:spAutoFit/>
          </a:bodyPr>
          <a:lstStyle/>
          <a:p>
            <a:pPr algn="ctr"/>
            <a:r>
              <a:rPr lang="es-MX" sz="1200" b="1" dirty="0">
                <a:solidFill>
                  <a:schemeClr val="bg1"/>
                </a:solidFill>
              </a:rPr>
              <a:t>ACTIVIDAD </a:t>
            </a:r>
            <a:r>
              <a:rPr lang="es-MX" sz="1200" b="1" dirty="0" smtClean="0">
                <a:solidFill>
                  <a:schemeClr val="bg1"/>
                </a:solidFill>
              </a:rPr>
              <a:t>VI</a:t>
            </a:r>
            <a:endParaRPr lang="es-MX" sz="1200" b="1" dirty="0">
              <a:solidFill>
                <a:schemeClr val="bg1"/>
              </a:solidFill>
            </a:endParaRPr>
          </a:p>
          <a:p>
            <a:pPr algn="ctr"/>
            <a:r>
              <a:rPr lang="es-MX" sz="1200" dirty="0">
                <a:solidFill>
                  <a:schemeClr val="bg1"/>
                </a:solidFill>
              </a:rPr>
              <a:t>Producto </a:t>
            </a:r>
            <a:r>
              <a:rPr lang="es-MX" sz="1200" dirty="0" smtClean="0">
                <a:solidFill>
                  <a:schemeClr val="bg1"/>
                </a:solidFill>
              </a:rPr>
              <a:t>integrador</a:t>
            </a:r>
          </a:p>
          <a:p>
            <a:pPr algn="ctr"/>
            <a:endParaRPr lang="es-MX" sz="1200" dirty="0" smtClean="0">
              <a:solidFill>
                <a:schemeClr val="bg1"/>
              </a:solidFill>
            </a:endParaRPr>
          </a:p>
          <a:p>
            <a:pPr algn="ctr"/>
            <a:r>
              <a:rPr lang="es-MX" sz="1400" b="1" dirty="0" smtClean="0">
                <a:solidFill>
                  <a:schemeClr val="bg1"/>
                </a:solidFill>
              </a:rPr>
              <a:t>Propuesta  de creación de Contraloría Social para el  Programa AMANECER</a:t>
            </a:r>
            <a:endParaRPr lang="es-MX" b="1" dirty="0">
              <a:solidFill>
                <a:schemeClr val="bg1"/>
              </a:solidFill>
            </a:endParaRPr>
          </a:p>
        </p:txBody>
      </p:sp>
      <p:sp>
        <p:nvSpPr>
          <p:cNvPr id="18" name="CuadroTexto 17"/>
          <p:cNvSpPr txBox="1"/>
          <p:nvPr/>
        </p:nvSpPr>
        <p:spPr>
          <a:xfrm>
            <a:off x="3769173" y="5289660"/>
            <a:ext cx="1632857" cy="346249"/>
          </a:xfrm>
          <a:prstGeom prst="rect">
            <a:avLst/>
          </a:prstGeom>
          <a:noFill/>
        </p:spPr>
        <p:txBody>
          <a:bodyPr wrap="square" rtlCol="0">
            <a:spAutoFit/>
          </a:bodyPr>
          <a:lstStyle/>
          <a:p>
            <a:pPr algn="ctr"/>
            <a:r>
              <a:rPr lang="es-MX" sz="825" dirty="0">
                <a:solidFill>
                  <a:schemeClr val="bg1"/>
                </a:solidFill>
              </a:rPr>
              <a:t> Tapachula, Chiapas      </a:t>
            </a:r>
          </a:p>
          <a:p>
            <a:pPr algn="ctr"/>
            <a:r>
              <a:rPr lang="es-MX" sz="825" dirty="0" smtClean="0">
                <a:solidFill>
                  <a:schemeClr val="bg1"/>
                </a:solidFill>
              </a:rPr>
              <a:t>07 de Enero </a:t>
            </a:r>
            <a:r>
              <a:rPr lang="es-MX" sz="825" dirty="0">
                <a:solidFill>
                  <a:schemeClr val="bg1"/>
                </a:solidFill>
              </a:rPr>
              <a:t>del </a:t>
            </a:r>
            <a:r>
              <a:rPr lang="es-MX" sz="825" dirty="0" smtClean="0">
                <a:solidFill>
                  <a:schemeClr val="bg1"/>
                </a:solidFill>
              </a:rPr>
              <a:t>2016</a:t>
            </a:r>
            <a:endParaRPr lang="es-MX" sz="825" dirty="0">
              <a:solidFill>
                <a:schemeClr val="bg1"/>
              </a:solidFill>
            </a:endParaRPr>
          </a:p>
        </p:txBody>
      </p:sp>
      <p:sp>
        <p:nvSpPr>
          <p:cNvPr id="19" name="CuadroTexto 18"/>
          <p:cNvSpPr txBox="1"/>
          <p:nvPr/>
        </p:nvSpPr>
        <p:spPr>
          <a:xfrm>
            <a:off x="3203141" y="3650150"/>
            <a:ext cx="2803023" cy="1569660"/>
          </a:xfrm>
          <a:prstGeom prst="rect">
            <a:avLst/>
          </a:prstGeom>
          <a:noFill/>
        </p:spPr>
        <p:txBody>
          <a:bodyPr wrap="square" rtlCol="0">
            <a:spAutoFit/>
          </a:bodyPr>
          <a:lstStyle/>
          <a:p>
            <a:pPr algn="ctr"/>
            <a:r>
              <a:rPr lang="es-MX" sz="1200" b="1" dirty="0">
                <a:solidFill>
                  <a:schemeClr val="bg1"/>
                </a:solidFill>
              </a:rPr>
              <a:t>EQUIPO </a:t>
            </a:r>
            <a:r>
              <a:rPr lang="es-MX" sz="1200" b="1" dirty="0" smtClean="0">
                <a:solidFill>
                  <a:schemeClr val="bg1"/>
                </a:solidFill>
              </a:rPr>
              <a:t>VIII </a:t>
            </a:r>
            <a:r>
              <a:rPr lang="es-MX" sz="1200" b="1" dirty="0">
                <a:solidFill>
                  <a:schemeClr val="bg1"/>
                </a:solidFill>
              </a:rPr>
              <a:t>VISIONARIOS</a:t>
            </a:r>
          </a:p>
          <a:p>
            <a:pPr algn="ctr"/>
            <a:endParaRPr lang="es-MX" sz="1200" dirty="0">
              <a:solidFill>
                <a:schemeClr val="bg1"/>
              </a:solidFill>
            </a:endParaRPr>
          </a:p>
          <a:p>
            <a:pPr algn="ctr"/>
            <a:r>
              <a:rPr lang="es-MX" sz="1200" dirty="0">
                <a:solidFill>
                  <a:schemeClr val="bg1"/>
                </a:solidFill>
              </a:rPr>
              <a:t>Cabrera Gómez Bernardo Daniel</a:t>
            </a:r>
          </a:p>
          <a:p>
            <a:pPr algn="ctr"/>
            <a:r>
              <a:rPr lang="es-MX" sz="1200" dirty="0">
                <a:solidFill>
                  <a:schemeClr val="bg1"/>
                </a:solidFill>
              </a:rPr>
              <a:t>Carreño Pérez Olga </a:t>
            </a:r>
            <a:r>
              <a:rPr lang="es-MX" sz="1200" dirty="0" smtClean="0">
                <a:solidFill>
                  <a:schemeClr val="bg1"/>
                </a:solidFill>
              </a:rPr>
              <a:t>Viridiana</a:t>
            </a:r>
          </a:p>
          <a:p>
            <a:pPr algn="ctr"/>
            <a:r>
              <a:rPr lang="es-MX" sz="1200" dirty="0" smtClean="0">
                <a:solidFill>
                  <a:schemeClr val="bg1"/>
                </a:solidFill>
              </a:rPr>
              <a:t>Pérez Martínez Valentín </a:t>
            </a:r>
            <a:endParaRPr lang="es-MX" sz="1200" dirty="0">
              <a:solidFill>
                <a:schemeClr val="bg1"/>
              </a:solidFill>
            </a:endParaRPr>
          </a:p>
          <a:p>
            <a:pPr algn="ctr"/>
            <a:r>
              <a:rPr lang="es-MX" sz="1200" dirty="0">
                <a:solidFill>
                  <a:schemeClr val="bg1"/>
                </a:solidFill>
              </a:rPr>
              <a:t>Sánchez López </a:t>
            </a:r>
            <a:r>
              <a:rPr lang="es-MX" sz="1200" dirty="0" smtClean="0">
                <a:solidFill>
                  <a:schemeClr val="bg1"/>
                </a:solidFill>
              </a:rPr>
              <a:t>Edín Pompilio </a:t>
            </a:r>
            <a:endParaRPr lang="es-MX" sz="1200" dirty="0">
              <a:solidFill>
                <a:schemeClr val="bg1"/>
              </a:solidFill>
            </a:endParaRPr>
          </a:p>
          <a:p>
            <a:pPr algn="ctr"/>
            <a:r>
              <a:rPr lang="es-MX" sz="1200" dirty="0">
                <a:solidFill>
                  <a:schemeClr val="bg1"/>
                </a:solidFill>
              </a:rPr>
              <a:t>Sánchez Navarro Alan Fabrizio</a:t>
            </a:r>
          </a:p>
          <a:p>
            <a:pPr algn="ctr"/>
            <a:r>
              <a:rPr lang="es-MX" sz="1200" dirty="0">
                <a:solidFill>
                  <a:schemeClr val="bg1"/>
                </a:solidFill>
              </a:rPr>
              <a:t>Velázquez Velasco Nadia Paola</a:t>
            </a:r>
          </a:p>
        </p:txBody>
      </p:sp>
      <p:grpSp>
        <p:nvGrpSpPr>
          <p:cNvPr id="30" name="Grupo 29"/>
          <p:cNvGrpSpPr/>
          <p:nvPr/>
        </p:nvGrpSpPr>
        <p:grpSpPr>
          <a:xfrm>
            <a:off x="-99758" y="5677631"/>
            <a:ext cx="9333507" cy="1694716"/>
            <a:chOff x="-99758" y="5648603"/>
            <a:chExt cx="9333507" cy="1694716"/>
          </a:xfrm>
        </p:grpSpPr>
        <p:grpSp>
          <p:nvGrpSpPr>
            <p:cNvPr id="13" name="Grupo 12"/>
            <p:cNvGrpSpPr/>
            <p:nvPr/>
          </p:nvGrpSpPr>
          <p:grpSpPr>
            <a:xfrm>
              <a:off x="-99758" y="5648603"/>
              <a:ext cx="9333507" cy="1694716"/>
              <a:chOff x="-132204" y="5560421"/>
              <a:chExt cx="8752185" cy="1589166"/>
            </a:xfrm>
          </p:grpSpPr>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204" y="5584234"/>
                <a:ext cx="2218026" cy="1441717"/>
              </a:xfrm>
              <a:prstGeom prst="rect">
                <a:avLst/>
              </a:prstGeom>
              <a:ln>
                <a:noFill/>
              </a:ln>
              <a:effectLst>
                <a:softEdge rad="112500"/>
              </a:effectLst>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6947" y="5604733"/>
                <a:ext cx="2876237" cy="1544854"/>
              </a:xfrm>
              <a:prstGeom prst="rect">
                <a:avLst/>
              </a:prstGeom>
              <a:ln>
                <a:noFill/>
              </a:ln>
              <a:effectLst>
                <a:softEdge rad="112500"/>
              </a:effectLst>
            </p:spPr>
          </p:pic>
          <p:pic>
            <p:nvPicPr>
              <p:cNvPr id="11" name="Imagen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4888" y="5560421"/>
                <a:ext cx="2295308" cy="1424927"/>
              </a:xfrm>
              <a:prstGeom prst="rect">
                <a:avLst/>
              </a:prstGeom>
              <a:ln>
                <a:noFill/>
              </a:ln>
              <a:effectLst>
                <a:softEdge rad="112500"/>
              </a:effectLst>
            </p:spPr>
          </p:pic>
          <p:pic>
            <p:nvPicPr>
              <p:cNvPr id="12" name="Imagen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20597" y="5611652"/>
                <a:ext cx="1999384" cy="1499538"/>
              </a:xfrm>
              <a:prstGeom prst="rect">
                <a:avLst/>
              </a:prstGeom>
              <a:ln>
                <a:noFill/>
              </a:ln>
              <a:effectLst>
                <a:softEdge rad="112500"/>
              </a:effectLst>
            </p:spPr>
          </p:pic>
        </p:grpSp>
        <p:cxnSp>
          <p:nvCxnSpPr>
            <p:cNvPr id="27" name="Conector recto 26"/>
            <p:cNvCxnSpPr/>
            <p:nvPr/>
          </p:nvCxnSpPr>
          <p:spPr>
            <a:xfrm>
              <a:off x="-99758" y="5761155"/>
              <a:ext cx="9236730"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618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18"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00100" y="857250"/>
            <a:ext cx="7543800" cy="2057400"/>
          </a:xfrm>
        </p:spPr>
        <p:txBody>
          <a:bodyPr/>
          <a:lstStyle/>
          <a:p>
            <a:pPr algn="ctr"/>
            <a:r>
              <a:rPr lang="es-MX" dirty="0" smtClean="0"/>
              <a:t>El equipo visionarios le envía un cordial saludo y reitera su agradecimiento por la excelente catedra impartida en la maestría </a:t>
            </a:r>
            <a:endParaRPr lang="es-MX" dirty="0"/>
          </a:p>
        </p:txBody>
      </p:sp>
      <p:pic>
        <p:nvPicPr>
          <p:cNvPr id="3" name="Imagen 2"/>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199090" y="3019307"/>
            <a:ext cx="5063319" cy="2848117"/>
          </a:xfrm>
          <a:prstGeom prst="rect">
            <a:avLst/>
          </a:prstGeom>
          <a:ln>
            <a:noFill/>
          </a:ln>
          <a:effectLst>
            <a:outerShdw blurRad="292100" dist="139700" dir="2700000" algn="tl" rotWithShape="0">
              <a:srgbClr val="333333">
                <a:alpha val="50000"/>
              </a:srgbClr>
            </a:outerShdw>
          </a:effectLst>
        </p:spPr>
      </p:pic>
    </p:spTree>
    <p:extLst>
      <p:ext uri="{BB962C8B-B14F-4D97-AF65-F5344CB8AC3E}">
        <p14:creationId xmlns:p14="http://schemas.microsoft.com/office/powerpoint/2010/main" val="41405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82585" y="390201"/>
            <a:ext cx="7144143" cy="6863417"/>
          </a:xfrm>
          <a:prstGeom prst="rect">
            <a:avLst/>
          </a:prstGeom>
        </p:spPr>
        <p:txBody>
          <a:bodyPr wrap="square">
            <a:spAutoFit/>
          </a:bodyPr>
          <a:lstStyle/>
          <a:p>
            <a:pPr algn="just"/>
            <a:endParaRPr lang="es-MX" sz="1200" dirty="0">
              <a:solidFill>
                <a:schemeClr val="bg1"/>
              </a:solidFill>
              <a:latin typeface="Arial" panose="020B0604020202020204" pitchFamily="34" charset="0"/>
              <a:cs typeface="Arial" panose="020B0604020202020204" pitchFamily="34" charset="0"/>
            </a:endParaRPr>
          </a:p>
          <a:p>
            <a:pPr algn="just"/>
            <a:r>
              <a:rPr lang="es-MX" sz="1200" dirty="0">
                <a:solidFill>
                  <a:schemeClr val="bg1"/>
                </a:solidFill>
                <a:latin typeface="Arial" panose="020B0604020202020204" pitchFamily="34" charset="0"/>
                <a:cs typeface="Arial" panose="020B0604020202020204" pitchFamily="34" charset="0"/>
              </a:rPr>
              <a:t>La participación de la sociedad en las actividades de la administración pública, cada día se hace más necesario e indispensable, ya que a pesar de la existencia de leyes e instancias de fiscalización para combatir la corrupción y asegurar la rendición de cuentas, el problema persiste, y, en ocasiones se agudiza; por lo que una de las estrategias que nos permitiría asegurar mejores resultados en el combate a este mal, y más aún, generar confianza en las instituciones públicas, sería que adicionalmente al marco legal y a la instancia fiscalizadora, se reforzara la función de control, vigilancia y evaluación de las acciones de gobierno con el involucramiento de la ciudadanía. </a:t>
            </a:r>
            <a:endParaRPr lang="es-MX" sz="1200" dirty="0" smtClean="0">
              <a:solidFill>
                <a:schemeClr val="bg1"/>
              </a:solidFill>
              <a:latin typeface="Arial" panose="020B0604020202020204" pitchFamily="34" charset="0"/>
              <a:cs typeface="Arial" panose="020B0604020202020204" pitchFamily="34" charset="0"/>
            </a:endParaRPr>
          </a:p>
          <a:p>
            <a:pPr algn="just"/>
            <a:endParaRPr lang="es-MX" sz="1200" dirty="0">
              <a:solidFill>
                <a:schemeClr val="bg1"/>
              </a:solidFill>
              <a:latin typeface="Arial" panose="020B0604020202020204" pitchFamily="34" charset="0"/>
              <a:cs typeface="Arial" panose="020B0604020202020204" pitchFamily="34" charset="0"/>
            </a:endParaRPr>
          </a:p>
          <a:p>
            <a:pPr algn="just"/>
            <a:r>
              <a:rPr lang="es-MX" sz="1200" dirty="0" smtClean="0">
                <a:solidFill>
                  <a:schemeClr val="bg1"/>
                </a:solidFill>
                <a:latin typeface="Arial" panose="020B0604020202020204" pitchFamily="34" charset="0"/>
                <a:cs typeface="Arial" panose="020B0604020202020204" pitchFamily="34" charset="0"/>
              </a:rPr>
              <a:t>En </a:t>
            </a:r>
            <a:r>
              <a:rPr lang="es-MX" sz="1200" dirty="0">
                <a:solidFill>
                  <a:schemeClr val="bg1"/>
                </a:solidFill>
                <a:latin typeface="Arial" panose="020B0604020202020204" pitchFamily="34" charset="0"/>
                <a:cs typeface="Arial" panose="020B0604020202020204" pitchFamily="34" charset="0"/>
              </a:rPr>
              <a:t>ese sentido, el gobierno federal, en abril del 2008, emitió el acuerdo por el que se establecen los Lineamientos para la Promoción y Operación de la Contraloría Social en los Programas Federales de Desarrollo Social,  con el objetivo de utilizar sistemas de evaluación y seguimiento que permitan monitorear y mejorar los programas, promover la coordinación de acciones entre las dependencias y organismos del Gobierno Federal, así como en los distintos órdenes de gobierno, y transparentar la asignación y el gasto de los recursos, estableciendo para ello entre otras estrategias, la de mejorar los procesos de planeación, operación y evaluación de los programas sociales, mediante la participación de las comunidades en el seguimiento y evaluación de las acciones realizadas en el marco de tales </a:t>
            </a:r>
            <a:r>
              <a:rPr lang="es-MX" sz="1200" dirty="0" smtClean="0">
                <a:solidFill>
                  <a:schemeClr val="bg1"/>
                </a:solidFill>
                <a:latin typeface="Arial" panose="020B0604020202020204" pitchFamily="34" charset="0"/>
                <a:cs typeface="Arial" panose="020B0604020202020204" pitchFamily="34" charset="0"/>
              </a:rPr>
              <a:t>programas</a:t>
            </a:r>
            <a:r>
              <a:rPr lang="es-MX" sz="1200" baseline="30000" dirty="0" smtClean="0">
                <a:solidFill>
                  <a:schemeClr val="bg1"/>
                </a:solidFill>
                <a:latin typeface="Arial" panose="020B0604020202020204" pitchFamily="34" charset="0"/>
                <a:cs typeface="Arial" panose="020B0604020202020204" pitchFamily="34" charset="0"/>
              </a:rPr>
              <a:t>1</a:t>
            </a:r>
            <a:r>
              <a:rPr lang="es-MX" sz="1200" dirty="0" smtClean="0">
                <a:solidFill>
                  <a:schemeClr val="bg1"/>
                </a:solidFill>
                <a:latin typeface="Arial" panose="020B0604020202020204" pitchFamily="34" charset="0"/>
                <a:cs typeface="Arial" panose="020B0604020202020204" pitchFamily="34" charset="0"/>
              </a:rPr>
              <a:t> .</a:t>
            </a:r>
          </a:p>
          <a:p>
            <a:pPr algn="just"/>
            <a:endParaRPr lang="es-MX" sz="1200" dirty="0">
              <a:solidFill>
                <a:schemeClr val="bg1"/>
              </a:solidFill>
              <a:latin typeface="Arial" panose="020B0604020202020204" pitchFamily="34" charset="0"/>
              <a:cs typeface="Arial" panose="020B0604020202020204" pitchFamily="34" charset="0"/>
            </a:endParaRPr>
          </a:p>
          <a:p>
            <a:pPr algn="just"/>
            <a:r>
              <a:rPr lang="es-MX" sz="1200" dirty="0">
                <a:solidFill>
                  <a:schemeClr val="bg1"/>
                </a:solidFill>
                <a:latin typeface="Arial" panose="020B0604020202020204" pitchFamily="34" charset="0"/>
                <a:cs typeface="Arial" panose="020B0604020202020204" pitchFamily="34" charset="0"/>
              </a:rPr>
              <a:t>En lo correspondiente al gobierno del estado de Chiapas, en la actualidad no se ha establecido mecanismo alguno que promueva la participación ciudadana en las acciones de la gestión pública; de ahí que la presente propuesta está orientada para darle participación a los ciudadanos en uno de los programas sociales representativos del gobierno estatal denominado “AMANECER” (Adultos Mayores Nuestra Esperanza y Certidumbre). </a:t>
            </a:r>
            <a:endParaRPr lang="es-MX" sz="1200" dirty="0" smtClean="0">
              <a:solidFill>
                <a:schemeClr val="bg1"/>
              </a:solidFill>
              <a:latin typeface="Arial" panose="020B0604020202020204" pitchFamily="34" charset="0"/>
              <a:cs typeface="Arial" panose="020B0604020202020204" pitchFamily="34" charset="0"/>
            </a:endParaRPr>
          </a:p>
          <a:p>
            <a:pPr algn="just"/>
            <a:endParaRPr lang="es-MX" sz="1200" dirty="0">
              <a:solidFill>
                <a:schemeClr val="bg1"/>
              </a:solidFill>
              <a:latin typeface="Arial" panose="020B0604020202020204" pitchFamily="34" charset="0"/>
              <a:cs typeface="Arial" panose="020B0604020202020204" pitchFamily="34" charset="0"/>
            </a:endParaRPr>
          </a:p>
          <a:p>
            <a:pPr algn="just"/>
            <a:r>
              <a:rPr lang="es-MX" sz="1200" dirty="0">
                <a:solidFill>
                  <a:schemeClr val="bg1"/>
                </a:solidFill>
                <a:latin typeface="Arial" panose="020B0604020202020204" pitchFamily="34" charset="0"/>
                <a:cs typeface="Arial" panose="020B0604020202020204" pitchFamily="34" charset="0"/>
              </a:rPr>
              <a:t>Este documento se constituye esencialmente en una propuesta de Contraloría Social para un programa de gobierno, en donde a través del marco de referencia se hace una descripción sobre la instancia coordinadora, el propósito, el tipo de apoyo, la cobertura y origen de recursos que constituyen el programa; así mismo, se plantea una propuesta de estructura y funcionamiento de Contraloría Social; como también algunas recomendaciones que nos permita asegurar resultados concretos que contribuyan no solamente a la rendición de cuentas, sino al desarrollo humano y social de la comunidad. </a:t>
            </a:r>
            <a:endParaRPr lang="es-MX" sz="1200" dirty="0" smtClean="0">
              <a:solidFill>
                <a:schemeClr val="bg1"/>
              </a:solidFill>
              <a:latin typeface="Arial" panose="020B0604020202020204" pitchFamily="34" charset="0"/>
              <a:cs typeface="Arial" panose="020B0604020202020204" pitchFamily="34" charset="0"/>
            </a:endParaRPr>
          </a:p>
          <a:p>
            <a:pPr algn="just"/>
            <a:endParaRPr lang="es-MX" sz="1200" dirty="0">
              <a:solidFill>
                <a:schemeClr val="bg1"/>
              </a:solidFill>
              <a:latin typeface="Arial" panose="020B0604020202020204" pitchFamily="34" charset="0"/>
              <a:cs typeface="Arial" panose="020B0604020202020204" pitchFamily="34" charset="0"/>
            </a:endParaRPr>
          </a:p>
          <a:p>
            <a:pPr algn="just"/>
            <a:endParaRPr lang="es-MX" sz="1000" dirty="0">
              <a:solidFill>
                <a:schemeClr val="bg1"/>
              </a:solidFill>
              <a:latin typeface="Arial" panose="020B0604020202020204" pitchFamily="34" charset="0"/>
              <a:cs typeface="Arial" panose="020B0604020202020204" pitchFamily="34" charset="0"/>
            </a:endParaRPr>
          </a:p>
          <a:p>
            <a:pPr algn="just"/>
            <a:r>
              <a:rPr lang="es-MX" sz="1000" baseline="30000" dirty="0" smtClean="0">
                <a:solidFill>
                  <a:schemeClr val="bg1"/>
                </a:solidFill>
                <a:latin typeface="Arial" panose="020B0604020202020204" pitchFamily="34" charset="0"/>
                <a:cs typeface="Arial" panose="020B0604020202020204" pitchFamily="34" charset="0"/>
              </a:rPr>
              <a:t>1</a:t>
            </a:r>
            <a:r>
              <a:rPr lang="es-MX" sz="1000" dirty="0" smtClean="0">
                <a:solidFill>
                  <a:schemeClr val="bg1"/>
                </a:solidFill>
                <a:latin typeface="Arial" panose="020B0604020202020204" pitchFamily="34" charset="0"/>
                <a:cs typeface="Arial" panose="020B0604020202020204" pitchFamily="34" charset="0"/>
              </a:rPr>
              <a:t>http</a:t>
            </a:r>
            <a:r>
              <a:rPr lang="es-MX" sz="1000" dirty="0">
                <a:solidFill>
                  <a:schemeClr val="bg1"/>
                </a:solidFill>
                <a:latin typeface="Arial" panose="020B0604020202020204" pitchFamily="34" charset="0"/>
                <a:cs typeface="Arial" panose="020B0604020202020204" pitchFamily="34" charset="0"/>
              </a:rPr>
              <a:t>://www.uaa.mx/principal/info/csocial/fomes/09_Lineamientos_CS.pdf </a:t>
            </a:r>
          </a:p>
          <a:p>
            <a:pPr algn="just"/>
            <a:endParaRPr lang="es-MX" sz="1200" dirty="0">
              <a:solidFill>
                <a:schemeClr val="bg1"/>
              </a:solidFill>
              <a:latin typeface="Arial" panose="020B0604020202020204" pitchFamily="34" charset="0"/>
              <a:cs typeface="Arial" panose="020B0604020202020204" pitchFamily="34" charset="0"/>
            </a:endParaRPr>
          </a:p>
          <a:p>
            <a:pPr algn="just"/>
            <a:endParaRPr lang="es-MX" sz="1200" dirty="0">
              <a:solidFill>
                <a:schemeClr val="bg1"/>
              </a:solidFill>
              <a:latin typeface="Arial" panose="020B0604020202020204" pitchFamily="34" charset="0"/>
              <a:cs typeface="Arial" panose="020B0604020202020204" pitchFamily="34" charset="0"/>
            </a:endParaRPr>
          </a:p>
        </p:txBody>
      </p:sp>
      <p:cxnSp>
        <p:nvCxnSpPr>
          <p:cNvPr id="8" name="Conector recto 7"/>
          <p:cNvCxnSpPr/>
          <p:nvPr/>
        </p:nvCxnSpPr>
        <p:spPr>
          <a:xfrm flipV="1">
            <a:off x="233003" y="6451301"/>
            <a:ext cx="1857298" cy="682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Grupo 15"/>
          <p:cNvGrpSpPr/>
          <p:nvPr/>
        </p:nvGrpSpPr>
        <p:grpSpPr>
          <a:xfrm>
            <a:off x="7416800" y="-18018"/>
            <a:ext cx="1746251" cy="9236730"/>
            <a:chOff x="7416800" y="-18018"/>
            <a:chExt cx="1746251" cy="9236730"/>
          </a:xfrm>
        </p:grpSpPr>
        <p:grpSp>
          <p:nvGrpSpPr>
            <p:cNvPr id="15" name="Grupo 14"/>
            <p:cNvGrpSpPr/>
            <p:nvPr/>
          </p:nvGrpSpPr>
          <p:grpSpPr>
            <a:xfrm>
              <a:off x="7416800" y="-18018"/>
              <a:ext cx="1746251" cy="6934455"/>
              <a:chOff x="7416800" y="-18018"/>
              <a:chExt cx="1746251" cy="6934455"/>
            </a:xfrm>
          </p:grpSpPr>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8826" y="-18018"/>
                <a:ext cx="1744225" cy="1133747"/>
              </a:xfrm>
              <a:prstGeom prst="rect">
                <a:avLst/>
              </a:prstGeom>
            </p:spPr>
          </p:pic>
          <p:pic>
            <p:nvPicPr>
              <p:cNvPr id="10" name="Imagen 9"/>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16347"/>
              <a:stretch/>
            </p:blipFill>
            <p:spPr>
              <a:xfrm>
                <a:off x="7420120" y="1115729"/>
                <a:ext cx="1739069" cy="1290587"/>
              </a:xfrm>
              <a:prstGeom prst="rect">
                <a:avLst/>
              </a:prstGeom>
            </p:spPr>
          </p:pic>
          <p:pic>
            <p:nvPicPr>
              <p:cNvPr id="11" name="Imagen 10"/>
              <p:cNvPicPr>
                <a:picLocks noChangeAspect="1"/>
              </p:cNvPicPr>
              <p:nvPr/>
            </p:nvPicPr>
            <p:blipFill rotWithShape="1">
              <a:blip r:embed="rId5">
                <a:extLst>
                  <a:ext uri="{28A0092B-C50C-407E-A947-70E740481C1C}">
                    <a14:useLocalDpi xmlns:a14="http://schemas.microsoft.com/office/drawing/2010/main" val="0"/>
                  </a:ext>
                </a:extLst>
              </a:blip>
              <a:srcRect l="26043" r="45426" b="35885"/>
              <a:stretch/>
            </p:blipFill>
            <p:spPr>
              <a:xfrm>
                <a:off x="7416800" y="2406316"/>
                <a:ext cx="1739153" cy="1844296"/>
              </a:xfrm>
              <a:prstGeom prst="rect">
                <a:avLst/>
              </a:prstGeom>
            </p:spPr>
          </p:pic>
          <p:pic>
            <p:nvPicPr>
              <p:cNvPr id="12" name="Imagen 11"/>
              <p:cNvPicPr>
                <a:picLocks noChangeAspect="1"/>
              </p:cNvPicPr>
              <p:nvPr/>
            </p:nvPicPr>
            <p:blipFill rotWithShape="1">
              <a:blip r:embed="rId6" cstate="print">
                <a:extLst>
                  <a:ext uri="{28A0092B-C50C-407E-A947-70E740481C1C}">
                    <a14:useLocalDpi xmlns:a14="http://schemas.microsoft.com/office/drawing/2010/main" val="0"/>
                  </a:ext>
                </a:extLst>
              </a:blip>
              <a:srcRect r="29781"/>
              <a:stretch/>
            </p:blipFill>
            <p:spPr>
              <a:xfrm>
                <a:off x="7416801" y="4250612"/>
                <a:ext cx="1746250" cy="1335727"/>
              </a:xfrm>
              <a:prstGeom prst="rect">
                <a:avLst/>
              </a:prstGeom>
            </p:spPr>
          </p:pic>
          <p:pic>
            <p:nvPicPr>
              <p:cNvPr id="13" name="Imagen 12"/>
              <p:cNvPicPr>
                <a:picLocks noChangeAspect="1"/>
              </p:cNvPicPr>
              <p:nvPr/>
            </p:nvPicPr>
            <p:blipFill rotWithShape="1">
              <a:blip r:embed="rId7" cstate="print">
                <a:extLst>
                  <a:ext uri="{28A0092B-C50C-407E-A947-70E740481C1C}">
                    <a14:useLocalDpi xmlns:a14="http://schemas.microsoft.com/office/drawing/2010/main" val="0"/>
                  </a:ext>
                </a:extLst>
              </a:blip>
              <a:srcRect r="12551"/>
              <a:stretch/>
            </p:blipFill>
            <p:spPr>
              <a:xfrm>
                <a:off x="7416801" y="5586339"/>
                <a:ext cx="1743242" cy="1330098"/>
              </a:xfrm>
              <a:prstGeom prst="rect">
                <a:avLst/>
              </a:prstGeom>
            </p:spPr>
          </p:pic>
        </p:grpSp>
        <p:cxnSp>
          <p:nvCxnSpPr>
            <p:cNvPr id="14" name="Conector recto 13"/>
            <p:cNvCxnSpPr/>
            <p:nvPr/>
          </p:nvCxnSpPr>
          <p:spPr>
            <a:xfrm rot="5400000">
              <a:off x="2798435" y="4600347"/>
              <a:ext cx="9236730"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ángulo 1"/>
          <p:cNvSpPr/>
          <p:nvPr/>
        </p:nvSpPr>
        <p:spPr>
          <a:xfrm>
            <a:off x="250825" y="150125"/>
            <a:ext cx="3829856" cy="3684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just"/>
            <a:r>
              <a:rPr lang="es-MX">
                <a:solidFill>
                  <a:schemeClr val="bg1"/>
                </a:solidFill>
                <a:latin typeface="Arial" panose="020B0604020202020204" pitchFamily="34" charset="0"/>
                <a:cs typeface="Arial" panose="020B0604020202020204" pitchFamily="34" charset="0"/>
              </a:rPr>
              <a:t>Introducción</a:t>
            </a:r>
            <a:endParaRPr lang="es-MX"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540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2000"/>
                                        <p:tgtEl>
                                          <p:spTgt spid="4">
                                            <p:txEl>
                                              <p:pRg st="1" end="1"/>
                                            </p:txEl>
                                          </p:spTgt>
                                        </p:tgtEl>
                                      </p:cBhvr>
                                    </p:animEffect>
                                    <p:anim calcmode="lin" valueType="num">
                                      <p:cBhvr>
                                        <p:cTn id="15" dur="2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2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2000"/>
                                        <p:tgtEl>
                                          <p:spTgt spid="4">
                                            <p:txEl>
                                              <p:pRg st="3" end="3"/>
                                            </p:txEl>
                                          </p:spTgt>
                                        </p:tgtEl>
                                      </p:cBhvr>
                                    </p:animEffect>
                                    <p:anim calcmode="lin" valueType="num">
                                      <p:cBhvr>
                                        <p:cTn id="22" dur="2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2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2000"/>
                                        <p:tgtEl>
                                          <p:spTgt spid="4">
                                            <p:txEl>
                                              <p:pRg st="5" end="5"/>
                                            </p:txEl>
                                          </p:spTgt>
                                        </p:tgtEl>
                                      </p:cBhvr>
                                    </p:animEffect>
                                    <p:anim calcmode="lin" valueType="num">
                                      <p:cBhvr>
                                        <p:cTn id="29" dur="2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0" dur="2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2000"/>
                                        <p:tgtEl>
                                          <p:spTgt spid="4">
                                            <p:txEl>
                                              <p:pRg st="7" end="7"/>
                                            </p:txEl>
                                          </p:spTgt>
                                        </p:tgtEl>
                                      </p:cBhvr>
                                    </p:animEffect>
                                    <p:anim calcmode="lin" valueType="num">
                                      <p:cBhvr>
                                        <p:cTn id="36" dur="2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7" dur="2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animEffect transition="in" filter="fade">
                                      <p:cBhvr>
                                        <p:cTn id="42" dur="2000"/>
                                        <p:tgtEl>
                                          <p:spTgt spid="4">
                                            <p:txEl>
                                              <p:pRg st="10" end="10"/>
                                            </p:txEl>
                                          </p:spTgt>
                                        </p:tgtEl>
                                      </p:cBhvr>
                                    </p:animEffect>
                                    <p:anim calcmode="lin" valueType="num">
                                      <p:cBhvr>
                                        <p:cTn id="43" dur="2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44" dur="2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upo 29"/>
          <p:cNvGrpSpPr/>
          <p:nvPr/>
        </p:nvGrpSpPr>
        <p:grpSpPr>
          <a:xfrm rot="16200000">
            <a:off x="4034647" y="4657275"/>
            <a:ext cx="10057491" cy="565148"/>
            <a:chOff x="-579202" y="5651274"/>
            <a:chExt cx="11276590" cy="633651"/>
          </a:xfrm>
        </p:grpSpPr>
        <p:grpSp>
          <p:nvGrpSpPr>
            <p:cNvPr id="13" name="Grupo 12"/>
            <p:cNvGrpSpPr/>
            <p:nvPr/>
          </p:nvGrpSpPr>
          <p:grpSpPr>
            <a:xfrm>
              <a:off x="2157696" y="5665044"/>
              <a:ext cx="8539692" cy="619881"/>
              <a:chOff x="2157696" y="5579319"/>
              <a:chExt cx="8539692" cy="619881"/>
            </a:xfrm>
          </p:grpSpPr>
          <p:pic>
            <p:nvPicPr>
              <p:cNvPr id="20" name="Imagen 19"/>
              <p:cNvPicPr>
                <a:picLocks noChangeAspect="1"/>
              </p:cNvPicPr>
              <p:nvPr/>
            </p:nvPicPr>
            <p:blipFill rotWithShape="1">
              <a:blip r:embed="rId2" cstate="print">
                <a:extLst>
                  <a:ext uri="{28A0092B-C50C-407E-A947-70E740481C1C}">
                    <a14:useLocalDpi xmlns:a14="http://schemas.microsoft.com/office/drawing/2010/main" val="0"/>
                  </a:ext>
                </a:extLst>
              </a:blip>
              <a:srcRect l="22560" t="20776" r="32210" b="62754"/>
              <a:stretch/>
            </p:blipFill>
            <p:spPr>
              <a:xfrm>
                <a:off x="2157696" y="5589999"/>
                <a:ext cx="2217538" cy="605593"/>
              </a:xfrm>
              <a:prstGeom prst="rect">
                <a:avLst/>
              </a:prstGeom>
            </p:spPr>
          </p:pic>
          <p:pic>
            <p:nvPicPr>
              <p:cNvPr id="21" name="Imagen 20"/>
              <p:cNvPicPr>
                <a:picLocks noChangeAspect="1"/>
              </p:cNvPicPr>
              <p:nvPr/>
            </p:nvPicPr>
            <p:blipFill rotWithShape="1">
              <a:blip r:embed="rId2" cstate="print">
                <a:extLst>
                  <a:ext uri="{28A0092B-C50C-407E-A947-70E740481C1C}">
                    <a14:useLocalDpi xmlns:a14="http://schemas.microsoft.com/office/drawing/2010/main" val="0"/>
                  </a:ext>
                </a:extLst>
              </a:blip>
              <a:srcRect l="22560" t="20776" r="32210" b="62754"/>
              <a:stretch/>
            </p:blipFill>
            <p:spPr>
              <a:xfrm>
                <a:off x="4349742" y="5593607"/>
                <a:ext cx="2217538" cy="605593"/>
              </a:xfrm>
              <a:prstGeom prst="rect">
                <a:avLst/>
              </a:prstGeom>
            </p:spPr>
          </p:pic>
          <p:pic>
            <p:nvPicPr>
              <p:cNvPr id="22" name="Imagen 21"/>
              <p:cNvPicPr>
                <a:picLocks noChangeAspect="1"/>
              </p:cNvPicPr>
              <p:nvPr/>
            </p:nvPicPr>
            <p:blipFill rotWithShape="1">
              <a:blip r:embed="rId2" cstate="print">
                <a:extLst>
                  <a:ext uri="{28A0092B-C50C-407E-A947-70E740481C1C}">
                    <a14:useLocalDpi xmlns:a14="http://schemas.microsoft.com/office/drawing/2010/main" val="0"/>
                  </a:ext>
                </a:extLst>
              </a:blip>
              <a:srcRect l="22560" t="20776" r="32210" b="62754"/>
              <a:stretch/>
            </p:blipFill>
            <p:spPr>
              <a:xfrm>
                <a:off x="6551037" y="5579319"/>
                <a:ext cx="2217539" cy="605593"/>
              </a:xfrm>
              <a:prstGeom prst="rect">
                <a:avLst/>
              </a:prstGeom>
            </p:spPr>
          </p:pic>
          <p:pic>
            <p:nvPicPr>
              <p:cNvPr id="23" name="Imagen 22"/>
              <p:cNvPicPr>
                <a:picLocks noChangeAspect="1"/>
              </p:cNvPicPr>
              <p:nvPr/>
            </p:nvPicPr>
            <p:blipFill rotWithShape="1">
              <a:blip r:embed="rId2" cstate="print">
                <a:extLst>
                  <a:ext uri="{28A0092B-C50C-407E-A947-70E740481C1C}">
                    <a14:useLocalDpi xmlns:a14="http://schemas.microsoft.com/office/drawing/2010/main" val="0"/>
                  </a:ext>
                </a:extLst>
              </a:blip>
              <a:srcRect l="22560" t="20776" r="32210" b="62754"/>
              <a:stretch/>
            </p:blipFill>
            <p:spPr>
              <a:xfrm>
                <a:off x="8479849" y="5593607"/>
                <a:ext cx="2217539" cy="605593"/>
              </a:xfrm>
              <a:prstGeom prst="rect">
                <a:avLst/>
              </a:prstGeom>
              <a:ln>
                <a:noFill/>
              </a:ln>
            </p:spPr>
          </p:pic>
        </p:grpSp>
        <p:cxnSp>
          <p:nvCxnSpPr>
            <p:cNvPr id="27" name="Conector recto 26"/>
            <p:cNvCxnSpPr/>
            <p:nvPr/>
          </p:nvCxnSpPr>
          <p:spPr>
            <a:xfrm>
              <a:off x="-579202" y="5651274"/>
              <a:ext cx="11176444"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CuadroTexto 38"/>
          <p:cNvSpPr txBox="1"/>
          <p:nvPr/>
        </p:nvSpPr>
        <p:spPr>
          <a:xfrm>
            <a:off x="155271" y="2348249"/>
            <a:ext cx="4348306" cy="677108"/>
          </a:xfrm>
          <a:prstGeom prst="rect">
            <a:avLst/>
          </a:prstGeom>
          <a:noFill/>
        </p:spPr>
        <p:txBody>
          <a:bodyPr wrap="square" rtlCol="0">
            <a:spAutoFit/>
          </a:bodyPr>
          <a:lstStyle/>
          <a:p>
            <a:pPr marL="171450" indent="-171450">
              <a:buFont typeface="Arial" panose="020B0604020202020204" pitchFamily="34" charset="0"/>
              <a:buChar char="•"/>
            </a:pPr>
            <a:r>
              <a:rPr lang="es-MX" sz="1200" dirty="0" smtClean="0">
                <a:solidFill>
                  <a:schemeClr val="bg1"/>
                </a:solidFill>
                <a:latin typeface="Arial" panose="020B0604020202020204" pitchFamily="34" charset="0"/>
                <a:cs typeface="Arial" panose="020B0604020202020204" pitchFamily="34" charset="0"/>
              </a:rPr>
              <a:t>El apoyo que proporciona el programa es de tipo económico, por un monto mensual de </a:t>
            </a:r>
            <a:r>
              <a:rPr lang="es-MX" sz="1400" b="1" dirty="0" smtClean="0">
                <a:solidFill>
                  <a:schemeClr val="bg1"/>
                </a:solidFill>
                <a:latin typeface="Arial" panose="020B0604020202020204" pitchFamily="34" charset="0"/>
                <a:cs typeface="Arial" panose="020B0604020202020204" pitchFamily="34" charset="0"/>
              </a:rPr>
              <a:t>$550.00 </a:t>
            </a:r>
            <a:r>
              <a:rPr lang="es-MX" sz="1200" dirty="0" smtClean="0">
                <a:solidFill>
                  <a:schemeClr val="bg1"/>
                </a:solidFill>
                <a:latin typeface="Arial" panose="020B0604020202020204" pitchFamily="34" charset="0"/>
                <a:cs typeface="Arial" panose="020B0604020202020204" pitchFamily="34" charset="0"/>
              </a:rPr>
              <a:t>pesos por adulto. </a:t>
            </a:r>
          </a:p>
        </p:txBody>
      </p:sp>
      <p:grpSp>
        <p:nvGrpSpPr>
          <p:cNvPr id="3" name="Grupo 2"/>
          <p:cNvGrpSpPr/>
          <p:nvPr/>
        </p:nvGrpSpPr>
        <p:grpSpPr>
          <a:xfrm>
            <a:off x="176930" y="225538"/>
            <a:ext cx="6376272" cy="1466236"/>
            <a:chOff x="176930" y="225538"/>
            <a:chExt cx="6376272" cy="1466236"/>
          </a:xfrm>
        </p:grpSpPr>
        <p:sp>
          <p:nvSpPr>
            <p:cNvPr id="34" name="CuadroTexto 33"/>
            <p:cNvSpPr txBox="1"/>
            <p:nvPr/>
          </p:nvSpPr>
          <p:spPr>
            <a:xfrm>
              <a:off x="176930" y="936864"/>
              <a:ext cx="4348306" cy="461665"/>
            </a:xfrm>
            <a:prstGeom prst="rect">
              <a:avLst/>
            </a:prstGeom>
            <a:noFill/>
          </p:spPr>
          <p:txBody>
            <a:bodyPr wrap="square" rtlCol="0">
              <a:spAutoFit/>
            </a:bodyPr>
            <a:lstStyle/>
            <a:p>
              <a:r>
                <a:rPr lang="es-MX" sz="1200" dirty="0" smtClean="0">
                  <a:solidFill>
                    <a:schemeClr val="bg1"/>
                  </a:solidFill>
                  <a:latin typeface="Arial" panose="020B0604020202020204" pitchFamily="34" charset="0"/>
                  <a:cs typeface="Arial" panose="020B0604020202020204" pitchFamily="34" charset="0"/>
                </a:rPr>
                <a:t>El programa “AMANECER” es un programa social Instituido por el gobierno del estado de Chiapas en el año 2007. </a:t>
              </a:r>
              <a:endParaRPr lang="es-MX" sz="1200" dirty="0">
                <a:solidFill>
                  <a:schemeClr val="bg1"/>
                </a:solidFill>
                <a:latin typeface="Arial" panose="020B0604020202020204" pitchFamily="34" charset="0"/>
                <a:cs typeface="Arial" panose="020B0604020202020204" pitchFamily="34" charset="0"/>
              </a:endParaRPr>
            </a:p>
          </p:txBody>
        </p:sp>
        <p:pic>
          <p:nvPicPr>
            <p:cNvPr id="40" name="Imagen 39"/>
            <p:cNvPicPr>
              <a:picLocks noChangeAspect="1"/>
            </p:cNvPicPr>
            <p:nvPr/>
          </p:nvPicPr>
          <p:blipFill rotWithShape="1">
            <a:blip r:embed="rId3" cstate="print">
              <a:extLst>
                <a:ext uri="{28A0092B-C50C-407E-A947-70E740481C1C}">
                  <a14:useLocalDpi xmlns:a14="http://schemas.microsoft.com/office/drawing/2010/main" val="0"/>
                </a:ext>
              </a:extLst>
            </a:blip>
            <a:srcRect l="10002"/>
            <a:stretch/>
          </p:blipFill>
          <p:spPr>
            <a:xfrm>
              <a:off x="4572572" y="225538"/>
              <a:ext cx="1980630" cy="1466236"/>
            </a:xfrm>
            <a:prstGeom prst="rect">
              <a:avLst/>
            </a:prstGeom>
            <a:solidFill>
              <a:srgbClr val="FFFFFF">
                <a:shade val="85000"/>
              </a:srgbClr>
            </a:solidFill>
            <a:ln w="63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aphicFrame>
        <p:nvGraphicFramePr>
          <p:cNvPr id="43" name="Gráfico 42"/>
          <p:cNvGraphicFramePr/>
          <p:nvPr>
            <p:extLst>
              <p:ext uri="{D42A27DB-BD31-4B8C-83A1-F6EECF244321}">
                <p14:modId xmlns:p14="http://schemas.microsoft.com/office/powerpoint/2010/main" val="652924385"/>
              </p:ext>
            </p:extLst>
          </p:nvPr>
        </p:nvGraphicFramePr>
        <p:xfrm>
          <a:off x="125388" y="4156329"/>
          <a:ext cx="3652031" cy="22183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4" name="Gráfico 43"/>
          <p:cNvGraphicFramePr/>
          <p:nvPr>
            <p:extLst>
              <p:ext uri="{D42A27DB-BD31-4B8C-83A1-F6EECF244321}">
                <p14:modId xmlns:p14="http://schemas.microsoft.com/office/powerpoint/2010/main" val="2892713271"/>
              </p:ext>
            </p:extLst>
          </p:nvPr>
        </p:nvGraphicFramePr>
        <p:xfrm>
          <a:off x="4292627" y="4173870"/>
          <a:ext cx="4140443" cy="2183238"/>
        </p:xfrm>
        <a:graphic>
          <a:graphicData uri="http://schemas.openxmlformats.org/drawingml/2006/chart">
            <c:chart xmlns:c="http://schemas.openxmlformats.org/drawingml/2006/chart" xmlns:r="http://schemas.openxmlformats.org/officeDocument/2006/relationships" r:id="rId5"/>
          </a:graphicData>
        </a:graphic>
      </p:graphicFrame>
      <p:sp>
        <p:nvSpPr>
          <p:cNvPr id="46" name="CuadroTexto 45"/>
          <p:cNvSpPr txBox="1"/>
          <p:nvPr/>
        </p:nvSpPr>
        <p:spPr>
          <a:xfrm>
            <a:off x="171223" y="3503481"/>
            <a:ext cx="5158854" cy="276999"/>
          </a:xfrm>
          <a:prstGeom prst="rect">
            <a:avLst/>
          </a:prstGeom>
          <a:noFill/>
        </p:spPr>
        <p:txBody>
          <a:bodyPr wrap="square" rtlCol="0">
            <a:spAutoFit/>
          </a:bodyPr>
          <a:lstStyle/>
          <a:p>
            <a:pPr marL="171450" indent="-171450">
              <a:buFont typeface="Arial" panose="020B0604020202020204" pitchFamily="34" charset="0"/>
              <a:buChar char="•"/>
            </a:pPr>
            <a:r>
              <a:rPr lang="es-MX" sz="1200" dirty="0" smtClean="0">
                <a:solidFill>
                  <a:schemeClr val="bg1"/>
                </a:solidFill>
                <a:latin typeface="Arial" panose="020B0604020202020204" pitchFamily="34" charset="0"/>
                <a:cs typeface="Arial" panose="020B0604020202020204" pitchFamily="34" charset="0"/>
              </a:rPr>
              <a:t>Estadística de beneficiarios y presupuesto asignado de 2009 a 2013 </a:t>
            </a:r>
            <a:r>
              <a:rPr lang="es-MX" sz="1200" baseline="30000" dirty="0">
                <a:solidFill>
                  <a:schemeClr val="bg1"/>
                </a:solidFill>
                <a:latin typeface="Arial" panose="020B0604020202020204" pitchFamily="34" charset="0"/>
                <a:cs typeface="Arial" panose="020B0604020202020204" pitchFamily="34" charset="0"/>
              </a:rPr>
              <a:t>2</a:t>
            </a:r>
            <a:r>
              <a:rPr lang="es-MX" sz="1200" dirty="0" smtClean="0">
                <a:solidFill>
                  <a:schemeClr val="bg1"/>
                </a:solidFill>
                <a:latin typeface="Arial" panose="020B0604020202020204" pitchFamily="34" charset="0"/>
                <a:cs typeface="Arial" panose="020B0604020202020204" pitchFamily="34" charset="0"/>
              </a:rPr>
              <a:t>:</a:t>
            </a:r>
            <a:endParaRPr lang="es-MX" sz="1200" dirty="0">
              <a:solidFill>
                <a:schemeClr val="bg1"/>
              </a:solidFill>
              <a:latin typeface="Arial" panose="020B0604020202020204" pitchFamily="34" charset="0"/>
              <a:cs typeface="Arial" panose="020B0604020202020204" pitchFamily="34" charset="0"/>
            </a:endParaRPr>
          </a:p>
        </p:txBody>
      </p:sp>
      <p:sp>
        <p:nvSpPr>
          <p:cNvPr id="48" name="CuadroTexto 47"/>
          <p:cNvSpPr txBox="1"/>
          <p:nvPr/>
        </p:nvSpPr>
        <p:spPr>
          <a:xfrm>
            <a:off x="795389" y="6605761"/>
            <a:ext cx="7891681" cy="230832"/>
          </a:xfrm>
          <a:prstGeom prst="rect">
            <a:avLst/>
          </a:prstGeom>
          <a:noFill/>
        </p:spPr>
        <p:txBody>
          <a:bodyPr wrap="square" rtlCol="0">
            <a:spAutoFit/>
          </a:bodyPr>
          <a:lstStyle/>
          <a:p>
            <a:pPr algn="ctr"/>
            <a:r>
              <a:rPr lang="es-MX" sz="900" baseline="30000" dirty="0" smtClean="0">
                <a:solidFill>
                  <a:schemeClr val="bg1"/>
                </a:solidFill>
                <a:latin typeface="Arial" panose="020B0604020202020204" pitchFamily="34" charset="0"/>
                <a:cs typeface="Arial" panose="020B0604020202020204" pitchFamily="34" charset="0"/>
              </a:rPr>
              <a:t>2</a:t>
            </a:r>
            <a:r>
              <a:rPr lang="es-MX" sz="900" dirty="0" smtClean="0">
                <a:solidFill>
                  <a:schemeClr val="bg1"/>
                </a:solidFill>
                <a:latin typeface="Arial" panose="020B0604020202020204" pitchFamily="34" charset="0"/>
                <a:cs typeface="Arial" panose="020B0604020202020204" pitchFamily="34" charset="0"/>
              </a:rPr>
              <a:t> Fuente</a:t>
            </a:r>
            <a:r>
              <a:rPr lang="es-MX" sz="900" dirty="0">
                <a:solidFill>
                  <a:schemeClr val="bg1"/>
                </a:solidFill>
                <a:latin typeface="Arial" panose="020B0604020202020204" pitchFamily="34" charset="0"/>
                <a:cs typeface="Arial" panose="020B0604020202020204" pitchFamily="34" charset="0"/>
              </a:rPr>
              <a:t>: http://www.programassociales.mx/?</a:t>
            </a:r>
            <a:r>
              <a:rPr lang="es-MX" sz="700" dirty="0">
                <a:solidFill>
                  <a:schemeClr val="bg1"/>
                </a:solidFill>
                <a:latin typeface="Arial" panose="020B0604020202020204" pitchFamily="34" charset="0"/>
                <a:cs typeface="Arial" panose="020B0604020202020204" pitchFamily="34" charset="0"/>
              </a:rPr>
              <a:t>page_id=45&amp;fl=4&amp;peo=Adultos%20mayores&amp;pr=1204</a:t>
            </a:r>
            <a:endParaRPr lang="es-MX" sz="900" dirty="0">
              <a:solidFill>
                <a:schemeClr val="bg1"/>
              </a:solidFill>
              <a:latin typeface="Arial" panose="020B0604020202020204" pitchFamily="34" charset="0"/>
              <a:cs typeface="Arial" panose="020B0604020202020204" pitchFamily="34" charset="0"/>
            </a:endParaRPr>
          </a:p>
        </p:txBody>
      </p:sp>
      <p:grpSp>
        <p:nvGrpSpPr>
          <p:cNvPr id="5" name="Grupo 4"/>
          <p:cNvGrpSpPr/>
          <p:nvPr/>
        </p:nvGrpSpPr>
        <p:grpSpPr>
          <a:xfrm>
            <a:off x="171223" y="1882957"/>
            <a:ext cx="8304059" cy="1440895"/>
            <a:chOff x="171223" y="1882957"/>
            <a:chExt cx="8304059" cy="1440895"/>
          </a:xfrm>
        </p:grpSpPr>
        <p:sp>
          <p:nvSpPr>
            <p:cNvPr id="38" name="CuadroTexto 37"/>
            <p:cNvSpPr txBox="1"/>
            <p:nvPr/>
          </p:nvSpPr>
          <p:spPr>
            <a:xfrm>
              <a:off x="171223" y="1882957"/>
              <a:ext cx="4348306" cy="461665"/>
            </a:xfrm>
            <a:prstGeom prst="rect">
              <a:avLst/>
            </a:prstGeom>
            <a:noFill/>
          </p:spPr>
          <p:txBody>
            <a:bodyPr wrap="square" rtlCol="0">
              <a:spAutoFit/>
            </a:bodyPr>
            <a:lstStyle/>
            <a:p>
              <a:pPr marL="171450" indent="-171450">
                <a:buFont typeface="Arial" panose="020B0604020202020204" pitchFamily="34" charset="0"/>
                <a:buChar char="•"/>
              </a:pPr>
              <a:r>
                <a:rPr lang="es-MX" sz="1200" dirty="0" smtClean="0">
                  <a:solidFill>
                    <a:schemeClr val="bg1"/>
                  </a:solidFill>
                  <a:latin typeface="Arial" panose="020B0604020202020204" pitchFamily="34" charset="0"/>
                  <a:cs typeface="Arial" panose="020B0604020202020204" pitchFamily="34" charset="0"/>
                </a:rPr>
                <a:t>El objetivo del programa es elevar la calidad de vida de los adultos mayores de 64 años y más.</a:t>
              </a:r>
              <a:endParaRPr lang="es-MX" sz="1200" dirty="0">
                <a:solidFill>
                  <a:schemeClr val="bg1"/>
                </a:solidFill>
                <a:latin typeface="Arial" panose="020B0604020202020204" pitchFamily="34" charset="0"/>
                <a:cs typeface="Arial" panose="020B0604020202020204" pitchFamily="34" charset="0"/>
              </a:endParaRPr>
            </a:p>
          </p:txBody>
        </p:sp>
        <p:pic>
          <p:nvPicPr>
            <p:cNvPr id="53" name="Imagen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9666" y="1912106"/>
              <a:ext cx="1595616" cy="1411746"/>
            </a:xfrm>
            <a:prstGeom prst="rect">
              <a:avLst/>
            </a:prstGeom>
            <a:solidFill>
              <a:srgbClr val="FFFFFF">
                <a:shade val="85000"/>
              </a:srgbClr>
            </a:solidFill>
            <a:ln w="6032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4" name="Grupo 3"/>
          <p:cNvGrpSpPr/>
          <p:nvPr/>
        </p:nvGrpSpPr>
        <p:grpSpPr>
          <a:xfrm>
            <a:off x="183302" y="221969"/>
            <a:ext cx="8291980" cy="1635951"/>
            <a:chOff x="183302" y="221969"/>
            <a:chExt cx="8291980" cy="1635951"/>
          </a:xfrm>
        </p:grpSpPr>
        <p:pic>
          <p:nvPicPr>
            <p:cNvPr id="35" name="Imagen 34"/>
            <p:cNvPicPr>
              <a:picLocks noChangeAspect="1"/>
            </p:cNvPicPr>
            <p:nvPr/>
          </p:nvPicPr>
          <p:blipFill rotWithShape="1">
            <a:blip r:embed="rId7" cstate="print">
              <a:lum contrast="2000"/>
              <a:extLst>
                <a:ext uri="{28A0092B-C50C-407E-A947-70E740481C1C}">
                  <a14:useLocalDpi xmlns:a14="http://schemas.microsoft.com/office/drawing/2010/main" val="0"/>
                </a:ext>
              </a:extLst>
            </a:blip>
            <a:srcRect l="17882"/>
            <a:stretch/>
          </p:blipFill>
          <p:spPr>
            <a:xfrm>
              <a:off x="6665703" y="221969"/>
              <a:ext cx="1809579" cy="1469805"/>
            </a:xfrm>
            <a:prstGeom prst="rect">
              <a:avLst/>
            </a:prstGeom>
            <a:solidFill>
              <a:srgbClr val="FFFFFF">
                <a:shade val="85000"/>
              </a:srgbClr>
            </a:solidFill>
            <a:ln w="63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CuadroTexto 36"/>
            <p:cNvSpPr txBox="1"/>
            <p:nvPr/>
          </p:nvSpPr>
          <p:spPr>
            <a:xfrm>
              <a:off x="183302" y="1396255"/>
              <a:ext cx="4348306" cy="461665"/>
            </a:xfrm>
            <a:prstGeom prst="rect">
              <a:avLst/>
            </a:prstGeom>
            <a:noFill/>
          </p:spPr>
          <p:txBody>
            <a:bodyPr wrap="square" rtlCol="0">
              <a:spAutoFit/>
            </a:bodyPr>
            <a:lstStyle/>
            <a:p>
              <a:r>
                <a:rPr lang="es-MX" sz="1200" dirty="0" smtClean="0">
                  <a:solidFill>
                    <a:schemeClr val="bg1"/>
                  </a:solidFill>
                  <a:latin typeface="Arial" panose="020B0604020202020204" pitchFamily="34" charset="0"/>
                  <a:cs typeface="Arial" panose="020B0604020202020204" pitchFamily="34" charset="0"/>
                </a:rPr>
                <a:t>La coordinación del programa está a cargo del Instituto Amanecer, organismo auxiliar del Ejecutivo Estatal.</a:t>
              </a:r>
              <a:endParaRPr lang="es-MX" sz="1200" dirty="0">
                <a:solidFill>
                  <a:schemeClr val="bg1"/>
                </a:solidFill>
                <a:latin typeface="Arial" panose="020B0604020202020204" pitchFamily="34" charset="0"/>
                <a:cs typeface="Arial" panose="020B0604020202020204" pitchFamily="34" charset="0"/>
              </a:endParaRPr>
            </a:p>
          </p:txBody>
        </p:sp>
      </p:grpSp>
      <p:grpSp>
        <p:nvGrpSpPr>
          <p:cNvPr id="6" name="Grupo 5"/>
          <p:cNvGrpSpPr/>
          <p:nvPr/>
        </p:nvGrpSpPr>
        <p:grpSpPr>
          <a:xfrm>
            <a:off x="183302" y="1884941"/>
            <a:ext cx="6626929" cy="1610104"/>
            <a:chOff x="183302" y="1884941"/>
            <a:chExt cx="6626929" cy="1610104"/>
          </a:xfrm>
        </p:grpSpPr>
        <p:sp>
          <p:nvSpPr>
            <p:cNvPr id="52" name="Rectángulo 51"/>
            <p:cNvSpPr/>
            <p:nvPr/>
          </p:nvSpPr>
          <p:spPr>
            <a:xfrm>
              <a:off x="183302" y="3033380"/>
              <a:ext cx="4572000" cy="461665"/>
            </a:xfrm>
            <a:prstGeom prst="rect">
              <a:avLst/>
            </a:prstGeom>
          </p:spPr>
          <p:txBody>
            <a:bodyPr>
              <a:spAutoFit/>
            </a:bodyPr>
            <a:lstStyle/>
            <a:p>
              <a:pPr marL="171450" indent="-171450">
                <a:buFont typeface="Arial" panose="020B0604020202020204" pitchFamily="34" charset="0"/>
                <a:buChar char="•"/>
              </a:pPr>
              <a:r>
                <a:rPr lang="es-MX" sz="1200" dirty="0">
                  <a:solidFill>
                    <a:schemeClr val="bg1"/>
                  </a:solidFill>
                  <a:latin typeface="Arial" panose="020B0604020202020204" pitchFamily="34" charset="0"/>
                  <a:cs typeface="Arial" panose="020B0604020202020204" pitchFamily="34" charset="0"/>
                </a:rPr>
                <a:t>La cobertura geográfica y el origen de los recursos del programa es estatal.</a:t>
              </a:r>
            </a:p>
          </p:txBody>
        </p:sp>
        <p:pic>
          <p:nvPicPr>
            <p:cNvPr id="55" name="Imagen 54"/>
            <p:cNvPicPr>
              <a:picLocks noChangeAspect="1"/>
            </p:cNvPicPr>
            <p:nvPr/>
          </p:nvPicPr>
          <p:blipFill rotWithShape="1">
            <a:blip r:embed="rId8" cstate="print">
              <a:extLst>
                <a:ext uri="{28A0092B-C50C-407E-A947-70E740481C1C}">
                  <a14:useLocalDpi xmlns:a14="http://schemas.microsoft.com/office/drawing/2010/main" val="0"/>
                </a:ext>
              </a:extLst>
            </a:blip>
            <a:srcRect l="14725" t="4965" r="3597" b="4817"/>
            <a:stretch/>
          </p:blipFill>
          <p:spPr>
            <a:xfrm>
              <a:off x="5098423" y="1884941"/>
              <a:ext cx="1711808" cy="1463085"/>
            </a:xfrm>
            <a:prstGeom prst="rect">
              <a:avLst/>
            </a:prstGeom>
            <a:effectLst>
              <a:outerShdw blurRad="50800" dist="38100" dir="2700000" algn="tl" rotWithShape="0">
                <a:prstClr val="black">
                  <a:alpha val="40000"/>
                </a:prstClr>
              </a:outerShdw>
            </a:effectLst>
          </p:spPr>
        </p:pic>
      </p:grpSp>
      <p:sp>
        <p:nvSpPr>
          <p:cNvPr id="31" name="Rectángulo 30"/>
          <p:cNvSpPr/>
          <p:nvPr/>
        </p:nvSpPr>
        <p:spPr>
          <a:xfrm>
            <a:off x="250825" y="150125"/>
            <a:ext cx="3829856" cy="3684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just"/>
            <a:r>
              <a:rPr lang="es-MX" dirty="0">
                <a:solidFill>
                  <a:schemeClr val="bg1"/>
                </a:solidFill>
                <a:latin typeface="Arial" panose="020B0604020202020204" pitchFamily="34" charset="0"/>
                <a:cs typeface="Arial" panose="020B0604020202020204" pitchFamily="34" charset="0"/>
              </a:rPr>
              <a:t>Marco de Referencia </a:t>
            </a:r>
          </a:p>
        </p:txBody>
      </p:sp>
    </p:spTree>
    <p:extLst>
      <p:ext uri="{BB962C8B-B14F-4D97-AF65-F5344CB8AC3E}">
        <p14:creationId xmlns:p14="http://schemas.microsoft.com/office/powerpoint/2010/main" val="3930091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anim calcmode="lin" valueType="num">
                                      <p:cBhvr>
                                        <p:cTn id="29" dur="1000" fill="hold"/>
                                        <p:tgtEl>
                                          <p:spTgt spid="39"/>
                                        </p:tgtEl>
                                        <p:attrNameLst>
                                          <p:attrName>ppt_x</p:attrName>
                                        </p:attrNameLst>
                                      </p:cBhvr>
                                      <p:tavLst>
                                        <p:tav tm="0">
                                          <p:val>
                                            <p:strVal val="#ppt_x"/>
                                          </p:val>
                                        </p:tav>
                                        <p:tav tm="100000">
                                          <p:val>
                                            <p:strVal val="#ppt_x"/>
                                          </p:val>
                                        </p:tav>
                                      </p:tavLst>
                                    </p:anim>
                                    <p:anim calcmode="lin" valueType="num">
                                      <p:cBhvr>
                                        <p:cTn id="3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1000"/>
                                        <p:tgtEl>
                                          <p:spTgt spid="46"/>
                                        </p:tgtEl>
                                      </p:cBhvr>
                                    </p:animEffect>
                                    <p:anim calcmode="lin" valueType="num">
                                      <p:cBhvr>
                                        <p:cTn id="43" dur="1000" fill="hold"/>
                                        <p:tgtEl>
                                          <p:spTgt spid="46"/>
                                        </p:tgtEl>
                                        <p:attrNameLst>
                                          <p:attrName>ppt_x</p:attrName>
                                        </p:attrNameLst>
                                      </p:cBhvr>
                                      <p:tavLst>
                                        <p:tav tm="0">
                                          <p:val>
                                            <p:strVal val="#ppt_x"/>
                                          </p:val>
                                        </p:tav>
                                        <p:tav tm="100000">
                                          <p:val>
                                            <p:strVal val="#ppt_x"/>
                                          </p:val>
                                        </p:tav>
                                      </p:tavLst>
                                    </p:anim>
                                    <p:anim calcmode="lin" valueType="num">
                                      <p:cBhvr>
                                        <p:cTn id="4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3">
                                            <p:graphicEl>
                                              <a:chart seriesIdx="-3" categoryIdx="-3" bldStep="gridLegend"/>
                                            </p:graphicEl>
                                          </p:spTgt>
                                        </p:tgtEl>
                                        <p:attrNameLst>
                                          <p:attrName>style.visibility</p:attrName>
                                        </p:attrNameLst>
                                      </p:cBhvr>
                                      <p:to>
                                        <p:strVal val="visible"/>
                                      </p:to>
                                    </p:set>
                                    <p:animEffect transition="in" filter="fade">
                                      <p:cBhvr>
                                        <p:cTn id="49" dur="500"/>
                                        <p:tgtEl>
                                          <p:spTgt spid="43">
                                            <p:graphicEl>
                                              <a:chart seriesIdx="-3" categoryIdx="-3" bldStep="gridLegend"/>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3">
                                            <p:graphicEl>
                                              <a:chart seriesIdx="-4" categoryIdx="0" bldStep="category"/>
                                            </p:graphicEl>
                                          </p:spTgt>
                                        </p:tgtEl>
                                        <p:attrNameLst>
                                          <p:attrName>style.visibility</p:attrName>
                                        </p:attrNameLst>
                                      </p:cBhvr>
                                      <p:to>
                                        <p:strVal val="visible"/>
                                      </p:to>
                                    </p:set>
                                    <p:animEffect transition="in" filter="fade">
                                      <p:cBhvr>
                                        <p:cTn id="54" dur="500"/>
                                        <p:tgtEl>
                                          <p:spTgt spid="43">
                                            <p:graphicEl>
                                              <a:chart seriesIdx="-4" categoryIdx="0" bldStep="category"/>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3">
                                            <p:graphicEl>
                                              <a:chart seriesIdx="-4" categoryIdx="1" bldStep="category"/>
                                            </p:graphicEl>
                                          </p:spTgt>
                                        </p:tgtEl>
                                        <p:attrNameLst>
                                          <p:attrName>style.visibility</p:attrName>
                                        </p:attrNameLst>
                                      </p:cBhvr>
                                      <p:to>
                                        <p:strVal val="visible"/>
                                      </p:to>
                                    </p:set>
                                    <p:animEffect transition="in" filter="fade">
                                      <p:cBhvr>
                                        <p:cTn id="59" dur="500"/>
                                        <p:tgtEl>
                                          <p:spTgt spid="43">
                                            <p:graphicEl>
                                              <a:chart seriesIdx="-4" categoryIdx="1" bldStep="category"/>
                                            </p:graphic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3">
                                            <p:graphicEl>
                                              <a:chart seriesIdx="-4" categoryIdx="2" bldStep="category"/>
                                            </p:graphicEl>
                                          </p:spTgt>
                                        </p:tgtEl>
                                        <p:attrNameLst>
                                          <p:attrName>style.visibility</p:attrName>
                                        </p:attrNameLst>
                                      </p:cBhvr>
                                      <p:to>
                                        <p:strVal val="visible"/>
                                      </p:to>
                                    </p:set>
                                    <p:animEffect transition="in" filter="fade">
                                      <p:cBhvr>
                                        <p:cTn id="64" dur="500"/>
                                        <p:tgtEl>
                                          <p:spTgt spid="43">
                                            <p:graphicEl>
                                              <a:chart seriesIdx="-4" categoryIdx="2" bldStep="category"/>
                                            </p:graphic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3">
                                            <p:graphicEl>
                                              <a:chart seriesIdx="-4" categoryIdx="3" bldStep="category"/>
                                            </p:graphicEl>
                                          </p:spTgt>
                                        </p:tgtEl>
                                        <p:attrNameLst>
                                          <p:attrName>style.visibility</p:attrName>
                                        </p:attrNameLst>
                                      </p:cBhvr>
                                      <p:to>
                                        <p:strVal val="visible"/>
                                      </p:to>
                                    </p:set>
                                    <p:animEffect transition="in" filter="fade">
                                      <p:cBhvr>
                                        <p:cTn id="69" dur="500"/>
                                        <p:tgtEl>
                                          <p:spTgt spid="43">
                                            <p:graphicEl>
                                              <a:chart seriesIdx="-4" categoryIdx="3" bldStep="category"/>
                                            </p:graphic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3">
                                            <p:graphicEl>
                                              <a:chart seriesIdx="-4" categoryIdx="4" bldStep="category"/>
                                            </p:graphicEl>
                                          </p:spTgt>
                                        </p:tgtEl>
                                        <p:attrNameLst>
                                          <p:attrName>style.visibility</p:attrName>
                                        </p:attrNameLst>
                                      </p:cBhvr>
                                      <p:to>
                                        <p:strVal val="visible"/>
                                      </p:to>
                                    </p:set>
                                    <p:animEffect transition="in" filter="fade">
                                      <p:cBhvr>
                                        <p:cTn id="74" dur="500"/>
                                        <p:tgtEl>
                                          <p:spTgt spid="43">
                                            <p:graphicEl>
                                              <a:chart seriesIdx="-4" categoryIdx="4" bldStep="category"/>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4">
                                            <p:graphicEl>
                                              <a:chart seriesIdx="-3" categoryIdx="-3" bldStep="gridLegend"/>
                                            </p:graphicEl>
                                          </p:spTgt>
                                        </p:tgtEl>
                                        <p:attrNameLst>
                                          <p:attrName>style.visibility</p:attrName>
                                        </p:attrNameLst>
                                      </p:cBhvr>
                                      <p:to>
                                        <p:strVal val="visible"/>
                                      </p:to>
                                    </p:set>
                                    <p:animEffect transition="in" filter="fade">
                                      <p:cBhvr>
                                        <p:cTn id="79" dur="500"/>
                                        <p:tgtEl>
                                          <p:spTgt spid="44">
                                            <p:graphicEl>
                                              <a:chart seriesIdx="-3" categoryIdx="-3" bldStep="gridLegend"/>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4">
                                            <p:graphicEl>
                                              <a:chart seriesIdx="0" categoryIdx="0" bldStep="ptInCategory"/>
                                            </p:graphicEl>
                                          </p:spTgt>
                                        </p:tgtEl>
                                        <p:attrNameLst>
                                          <p:attrName>style.visibility</p:attrName>
                                        </p:attrNameLst>
                                      </p:cBhvr>
                                      <p:to>
                                        <p:strVal val="visible"/>
                                      </p:to>
                                    </p:set>
                                    <p:animEffect transition="in" filter="fade">
                                      <p:cBhvr>
                                        <p:cTn id="84" dur="500"/>
                                        <p:tgtEl>
                                          <p:spTgt spid="44">
                                            <p:graphicEl>
                                              <a:chart seriesIdx="0" categoryIdx="0" bldStep="ptInCategory"/>
                                            </p:graphic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4">
                                            <p:graphicEl>
                                              <a:chart seriesIdx="0" categoryIdx="1" bldStep="ptInCategory"/>
                                            </p:graphicEl>
                                          </p:spTgt>
                                        </p:tgtEl>
                                        <p:attrNameLst>
                                          <p:attrName>style.visibility</p:attrName>
                                        </p:attrNameLst>
                                      </p:cBhvr>
                                      <p:to>
                                        <p:strVal val="visible"/>
                                      </p:to>
                                    </p:set>
                                    <p:animEffect transition="in" filter="fade">
                                      <p:cBhvr>
                                        <p:cTn id="89" dur="500"/>
                                        <p:tgtEl>
                                          <p:spTgt spid="44">
                                            <p:graphicEl>
                                              <a:chart seriesIdx="0" categoryIdx="1" bldStep="ptInCategory"/>
                                            </p:graphic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4">
                                            <p:graphicEl>
                                              <a:chart seriesIdx="0" categoryIdx="2" bldStep="ptInCategory"/>
                                            </p:graphicEl>
                                          </p:spTgt>
                                        </p:tgtEl>
                                        <p:attrNameLst>
                                          <p:attrName>style.visibility</p:attrName>
                                        </p:attrNameLst>
                                      </p:cBhvr>
                                      <p:to>
                                        <p:strVal val="visible"/>
                                      </p:to>
                                    </p:set>
                                    <p:animEffect transition="in" filter="fade">
                                      <p:cBhvr>
                                        <p:cTn id="94" dur="500"/>
                                        <p:tgtEl>
                                          <p:spTgt spid="44">
                                            <p:graphicEl>
                                              <a:chart seriesIdx="0" categoryIdx="2" bldStep="ptInCategory"/>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4">
                                            <p:graphicEl>
                                              <a:chart seriesIdx="0" categoryIdx="3" bldStep="ptInCategory"/>
                                            </p:graphicEl>
                                          </p:spTgt>
                                        </p:tgtEl>
                                        <p:attrNameLst>
                                          <p:attrName>style.visibility</p:attrName>
                                        </p:attrNameLst>
                                      </p:cBhvr>
                                      <p:to>
                                        <p:strVal val="visible"/>
                                      </p:to>
                                    </p:set>
                                    <p:animEffect transition="in" filter="fade">
                                      <p:cBhvr>
                                        <p:cTn id="99" dur="500"/>
                                        <p:tgtEl>
                                          <p:spTgt spid="44">
                                            <p:graphicEl>
                                              <a:chart seriesIdx="0" categoryIdx="3" bldStep="ptInCategory"/>
                                            </p:graphic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44">
                                            <p:graphicEl>
                                              <a:chart seriesIdx="0" categoryIdx="4" bldStep="ptInCategory"/>
                                            </p:graphicEl>
                                          </p:spTgt>
                                        </p:tgtEl>
                                        <p:attrNameLst>
                                          <p:attrName>style.visibility</p:attrName>
                                        </p:attrNameLst>
                                      </p:cBhvr>
                                      <p:to>
                                        <p:strVal val="visible"/>
                                      </p:to>
                                    </p:set>
                                    <p:animEffect transition="in" filter="fade">
                                      <p:cBhvr>
                                        <p:cTn id="104" dur="500"/>
                                        <p:tgtEl>
                                          <p:spTgt spid="44">
                                            <p:graphicEl>
                                              <a:chart seriesIdx="0" categoryIdx="4" bldStep="ptInCategory"/>
                                            </p:graphic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fade">
                                      <p:cBhvr>
                                        <p:cTn id="10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Graphic spid="43" grpId="0">
        <p:bldSub>
          <a:bldChart bld="category"/>
        </p:bldSub>
      </p:bldGraphic>
      <p:bldGraphic spid="44" grpId="0">
        <p:bldSub>
          <a:bldChart bld="categoryEl"/>
        </p:bldSub>
      </p:bldGraphic>
      <p:bldP spid="46" grpId="0"/>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65535" y="67743"/>
            <a:ext cx="7144143" cy="7540526"/>
          </a:xfrm>
          <a:prstGeom prst="rect">
            <a:avLst/>
          </a:prstGeom>
        </p:spPr>
        <p:txBody>
          <a:bodyPr wrap="square">
            <a:spAutoFit/>
          </a:bodyPr>
          <a:lstStyle/>
          <a:p>
            <a:pPr algn="just"/>
            <a:r>
              <a:rPr lang="es-MX" sz="1100" dirty="0">
                <a:solidFill>
                  <a:schemeClr val="bg1"/>
                </a:solidFill>
                <a:latin typeface="Arial" panose="020B0604020202020204" pitchFamily="34" charset="0"/>
                <a:cs typeface="Arial" panose="020B0604020202020204" pitchFamily="34" charset="0"/>
              </a:rPr>
              <a:t> </a:t>
            </a:r>
          </a:p>
          <a:p>
            <a:pPr algn="just"/>
            <a:endParaRPr lang="es-MX" sz="1100" b="1" dirty="0" smtClean="0">
              <a:solidFill>
                <a:schemeClr val="bg1"/>
              </a:solidFill>
              <a:latin typeface="Arial" panose="020B0604020202020204" pitchFamily="34" charset="0"/>
              <a:cs typeface="Arial" panose="020B0604020202020204" pitchFamily="34" charset="0"/>
            </a:endParaRPr>
          </a:p>
          <a:p>
            <a:pPr algn="just"/>
            <a:r>
              <a:rPr lang="es-MX" sz="1100" b="1" dirty="0">
                <a:solidFill>
                  <a:schemeClr val="bg1"/>
                </a:solidFill>
                <a:latin typeface="Arial" panose="020B0604020202020204" pitchFamily="34" charset="0"/>
                <a:cs typeface="Arial" panose="020B0604020202020204" pitchFamily="34" charset="0"/>
              </a:rPr>
              <a:t>Objetivo:</a:t>
            </a:r>
          </a:p>
          <a:p>
            <a:pPr algn="just"/>
            <a:endParaRPr lang="es-MX" sz="1100" b="1" dirty="0">
              <a:solidFill>
                <a:schemeClr val="bg1"/>
              </a:solidFill>
              <a:latin typeface="Arial" panose="020B0604020202020204" pitchFamily="34" charset="0"/>
              <a:cs typeface="Arial" panose="020B0604020202020204" pitchFamily="34" charset="0"/>
            </a:endParaRPr>
          </a:p>
          <a:p>
            <a:pPr algn="just"/>
            <a:r>
              <a:rPr lang="es-MX" sz="1100" dirty="0">
                <a:solidFill>
                  <a:schemeClr val="bg1"/>
                </a:solidFill>
                <a:latin typeface="Arial" panose="020B0604020202020204" pitchFamily="34" charset="0"/>
                <a:cs typeface="Arial" panose="020B0604020202020204" pitchFamily="34" charset="0"/>
              </a:rPr>
              <a:t>Promover acciones de control, vigilancia y evaluación con los beneficiarios del programa Amanecer a fin de asegurar que el apoyo económico sea entregado al adulto mayor en situación vulnerable, dando seguimiento al trámite de quejas, denuncias y a cualquier solicitud que haga la ciudanía. </a:t>
            </a:r>
            <a:endParaRPr lang="es-MX" sz="1100" dirty="0" smtClean="0">
              <a:solidFill>
                <a:schemeClr val="bg1"/>
              </a:solidFill>
              <a:latin typeface="Arial" panose="020B0604020202020204" pitchFamily="34" charset="0"/>
              <a:cs typeface="Arial" panose="020B0604020202020204" pitchFamily="34" charset="0"/>
            </a:endParaRPr>
          </a:p>
          <a:p>
            <a:pPr algn="just"/>
            <a:endParaRPr lang="es-MX" sz="1100" dirty="0" smtClean="0">
              <a:solidFill>
                <a:schemeClr val="bg1"/>
              </a:solidFill>
              <a:latin typeface="Arial" panose="020B0604020202020204" pitchFamily="34" charset="0"/>
              <a:cs typeface="Arial" panose="020B0604020202020204" pitchFamily="34" charset="0"/>
            </a:endParaRPr>
          </a:p>
          <a:p>
            <a:pPr algn="just"/>
            <a:r>
              <a:rPr lang="es-MX" sz="1100" b="1" dirty="0" smtClean="0">
                <a:solidFill>
                  <a:schemeClr val="bg1"/>
                </a:solidFill>
                <a:latin typeface="Arial" panose="020B0604020202020204" pitchFamily="34" charset="0"/>
                <a:cs typeface="Arial" panose="020B0604020202020204" pitchFamily="34" charset="0"/>
              </a:rPr>
              <a:t>Integración:</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smtClean="0">
                <a:solidFill>
                  <a:schemeClr val="bg1"/>
                </a:solidFill>
                <a:latin typeface="Arial" panose="020B0604020202020204" pitchFamily="34" charset="0"/>
                <a:cs typeface="Arial" panose="020B0604020202020204" pitchFamily="34" charset="0"/>
              </a:rPr>
              <a:t> </a:t>
            </a:r>
            <a:r>
              <a:rPr lang="es-MX" sz="1100" dirty="0">
                <a:solidFill>
                  <a:schemeClr val="bg1"/>
                </a:solidFill>
                <a:latin typeface="Arial" panose="020B0604020202020204" pitchFamily="34" charset="0"/>
                <a:cs typeface="Arial" panose="020B0604020202020204" pitchFamily="34" charset="0"/>
              </a:rPr>
              <a:t>Esta contraloría social se conformará de un comité el cual se integrara de  la siguiente manera:</a:t>
            </a:r>
          </a:p>
          <a:p>
            <a:pPr marL="171450" indent="-171450" algn="just">
              <a:buFont typeface="Arial" panose="020B0604020202020204" pitchFamily="34" charset="0"/>
              <a:buChar char="•"/>
            </a:pPr>
            <a:r>
              <a:rPr lang="es-MX" sz="1100" dirty="0" smtClean="0">
                <a:solidFill>
                  <a:schemeClr val="bg1"/>
                </a:solidFill>
                <a:latin typeface="Arial" panose="020B0604020202020204" pitchFamily="34" charset="0"/>
                <a:cs typeface="Arial" panose="020B0604020202020204" pitchFamily="34" charset="0"/>
              </a:rPr>
              <a:t>A) Un Presidente; B) Un Secretario; C) Dos Vocales; </a:t>
            </a:r>
            <a:r>
              <a:rPr lang="es-MX" sz="1100" dirty="0">
                <a:solidFill>
                  <a:schemeClr val="bg1"/>
                </a:solidFill>
                <a:latin typeface="Arial" panose="020B0604020202020204" pitchFamily="34" charset="0"/>
                <a:cs typeface="Arial" panose="020B0604020202020204" pitchFamily="34" charset="0"/>
              </a:rPr>
              <a:t>uno de control y uno de vigilancia</a:t>
            </a:r>
            <a:r>
              <a:rPr lang="es-MX" sz="1100" dirty="0" smtClean="0">
                <a:solidFill>
                  <a:schemeClr val="bg1"/>
                </a:solidFill>
                <a:latin typeface="Arial" panose="020B0604020202020204" pitchFamily="34" charset="0"/>
                <a:cs typeface="Arial" panose="020B0604020202020204" pitchFamily="34" charset="0"/>
              </a:rPr>
              <a:t>.</a:t>
            </a:r>
          </a:p>
          <a:p>
            <a:pPr marL="171450" indent="-171450" algn="just">
              <a:buFont typeface="Arial" panose="020B0604020202020204" pitchFamily="34" charset="0"/>
              <a:buChar char="•"/>
            </a:pPr>
            <a:endParaRPr lang="es-MX" sz="1100" dirty="0">
              <a:solidFill>
                <a:schemeClr val="bg1"/>
              </a:solidFill>
              <a:latin typeface="Arial" panose="020B0604020202020204" pitchFamily="34" charset="0"/>
              <a:cs typeface="Arial" panose="020B0604020202020204" pitchFamily="34" charset="0"/>
            </a:endParaRPr>
          </a:p>
          <a:p>
            <a:pPr algn="just"/>
            <a:r>
              <a:rPr lang="es-MX" sz="1100" b="1" dirty="0" smtClean="0">
                <a:solidFill>
                  <a:schemeClr val="bg1"/>
                </a:solidFill>
                <a:latin typeface="Arial" panose="020B0604020202020204" pitchFamily="34" charset="0"/>
                <a:cs typeface="Arial" panose="020B0604020202020204" pitchFamily="34" charset="0"/>
              </a:rPr>
              <a:t>Lineamientos</a:t>
            </a:r>
            <a:r>
              <a:rPr lang="es-MX" sz="1100" b="1" dirty="0">
                <a:solidFill>
                  <a:schemeClr val="bg1"/>
                </a:solidFill>
                <a:latin typeface="Arial" panose="020B0604020202020204" pitchFamily="34" charset="0"/>
                <a:cs typeface="Arial" panose="020B0604020202020204" pitchFamily="34" charset="0"/>
              </a:rPr>
              <a:t>: </a:t>
            </a:r>
            <a:endParaRPr lang="es-MX" sz="1100" b="1" dirty="0" smtClean="0">
              <a:solidFill>
                <a:schemeClr val="bg1"/>
              </a:solidFill>
              <a:latin typeface="Arial" panose="020B0604020202020204" pitchFamily="34" charset="0"/>
              <a:cs typeface="Arial" panose="020B0604020202020204" pitchFamily="34" charset="0"/>
            </a:endParaRP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a:solidFill>
                  <a:schemeClr val="bg1"/>
                </a:solidFill>
                <a:latin typeface="Arial" panose="020B0604020202020204" pitchFamily="34" charset="0"/>
                <a:cs typeface="Arial" panose="020B0604020202020204" pitchFamily="34" charset="0"/>
              </a:rPr>
              <a:t>Los presentes lineamientos tienen por objeto establecer las bases conforme a las cuales se promoverá y operará la contraloría social del programa amanecer</a:t>
            </a:r>
            <a:r>
              <a:rPr lang="es-MX" sz="1100" dirty="0" smtClean="0">
                <a:solidFill>
                  <a:schemeClr val="bg1"/>
                </a:solidFill>
                <a:latin typeface="Arial" panose="020B0604020202020204" pitchFamily="34" charset="0"/>
                <a:cs typeface="Arial" panose="020B0604020202020204" pitchFamily="34" charset="0"/>
              </a:rPr>
              <a:t>.</a:t>
            </a:r>
          </a:p>
          <a:p>
            <a:pPr algn="just"/>
            <a:endParaRPr lang="es-MX" sz="1100" dirty="0">
              <a:solidFill>
                <a:schemeClr val="bg1"/>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MX" sz="1100" dirty="0" smtClean="0">
                <a:solidFill>
                  <a:schemeClr val="bg1"/>
                </a:solidFill>
                <a:latin typeface="Arial" panose="020B0604020202020204" pitchFamily="34" charset="0"/>
                <a:cs typeface="Arial" panose="020B0604020202020204" pitchFamily="34" charset="0"/>
              </a:rPr>
              <a:t> </a:t>
            </a:r>
            <a:r>
              <a:rPr lang="es-MX" sz="1100" dirty="0">
                <a:solidFill>
                  <a:schemeClr val="bg1"/>
                </a:solidFill>
                <a:latin typeface="Arial" panose="020B0604020202020204" pitchFamily="34" charset="0"/>
                <a:cs typeface="Arial" panose="020B0604020202020204" pitchFamily="34" charset="0"/>
              </a:rPr>
              <a:t>El Instituto Amanecer será el responsable de organizar la constitución del comité y de proporcionar la capacitación y asesoría a los mismos, así como de la captación de sus </a:t>
            </a:r>
            <a:r>
              <a:rPr lang="es-MX" sz="1100" dirty="0" smtClean="0">
                <a:solidFill>
                  <a:schemeClr val="bg1"/>
                </a:solidFill>
                <a:latin typeface="Arial" panose="020B0604020202020204" pitchFamily="34" charset="0"/>
                <a:cs typeface="Arial" panose="020B0604020202020204" pitchFamily="34" charset="0"/>
              </a:rPr>
              <a:t>Cédulas </a:t>
            </a:r>
            <a:r>
              <a:rPr lang="es-MX" sz="1100" dirty="0">
                <a:solidFill>
                  <a:schemeClr val="bg1"/>
                </a:solidFill>
                <a:latin typeface="Arial" panose="020B0604020202020204" pitchFamily="34" charset="0"/>
                <a:cs typeface="Arial" panose="020B0604020202020204" pitchFamily="34" charset="0"/>
              </a:rPr>
              <a:t>de </a:t>
            </a:r>
            <a:r>
              <a:rPr lang="es-MX" sz="1100" dirty="0" smtClean="0">
                <a:solidFill>
                  <a:schemeClr val="bg1"/>
                </a:solidFill>
                <a:latin typeface="Arial" panose="020B0604020202020204" pitchFamily="34" charset="0"/>
                <a:cs typeface="Arial" panose="020B0604020202020204" pitchFamily="34" charset="0"/>
              </a:rPr>
              <a:t>Vigilancia </a:t>
            </a:r>
            <a:r>
              <a:rPr lang="es-MX" sz="1100" dirty="0">
                <a:solidFill>
                  <a:schemeClr val="bg1"/>
                </a:solidFill>
                <a:latin typeface="Arial" panose="020B0604020202020204" pitchFamily="34" charset="0"/>
                <a:cs typeface="Arial" panose="020B0604020202020204" pitchFamily="34" charset="0"/>
              </a:rPr>
              <a:t>e informes mensuales.</a:t>
            </a:r>
          </a:p>
          <a:p>
            <a:pPr algn="just"/>
            <a:r>
              <a:rPr lang="es-MX" sz="1100" dirty="0">
                <a:solidFill>
                  <a:schemeClr val="bg1"/>
                </a:solidFill>
                <a:latin typeface="Arial" panose="020B0604020202020204" pitchFamily="34" charset="0"/>
                <a:cs typeface="Arial" panose="020B0604020202020204" pitchFamily="34" charset="0"/>
              </a:rPr>
              <a:t> </a:t>
            </a:r>
          </a:p>
          <a:p>
            <a:pPr marL="171450" indent="-171450" algn="just">
              <a:buFont typeface="Arial" panose="020B0604020202020204" pitchFamily="34" charset="0"/>
              <a:buChar char="•"/>
            </a:pPr>
            <a:r>
              <a:rPr lang="es-MX" sz="1100" dirty="0" smtClean="0">
                <a:solidFill>
                  <a:schemeClr val="bg1"/>
                </a:solidFill>
                <a:latin typeface="Arial" panose="020B0604020202020204" pitchFamily="34" charset="0"/>
                <a:cs typeface="Arial" panose="020B0604020202020204" pitchFamily="34" charset="0"/>
              </a:rPr>
              <a:t>El </a:t>
            </a:r>
            <a:r>
              <a:rPr lang="es-MX" sz="1100" dirty="0">
                <a:solidFill>
                  <a:schemeClr val="bg1"/>
                </a:solidFill>
                <a:latin typeface="Arial" panose="020B0604020202020204" pitchFamily="34" charset="0"/>
                <a:cs typeface="Arial" panose="020B0604020202020204" pitchFamily="34" charset="0"/>
              </a:rPr>
              <a:t>comité de la Contraloría Social entregará de manera mensual  informes y </a:t>
            </a:r>
            <a:r>
              <a:rPr lang="es-MX" sz="1100" dirty="0" smtClean="0">
                <a:solidFill>
                  <a:schemeClr val="bg1"/>
                </a:solidFill>
                <a:latin typeface="Arial" panose="020B0604020202020204" pitchFamily="34" charset="0"/>
                <a:cs typeface="Arial" panose="020B0604020202020204" pitchFamily="34" charset="0"/>
              </a:rPr>
              <a:t>Cédulas </a:t>
            </a:r>
            <a:r>
              <a:rPr lang="es-MX" sz="1100" dirty="0">
                <a:solidFill>
                  <a:schemeClr val="bg1"/>
                </a:solidFill>
                <a:latin typeface="Arial" panose="020B0604020202020204" pitchFamily="34" charset="0"/>
                <a:cs typeface="Arial" panose="020B0604020202020204" pitchFamily="34" charset="0"/>
              </a:rPr>
              <a:t>de Vigilancia al Instituto Amanecer.</a:t>
            </a:r>
          </a:p>
          <a:p>
            <a:pPr marL="171450" indent="-171450" algn="just">
              <a:buFont typeface="Arial" panose="020B0604020202020204" pitchFamily="34" charset="0"/>
              <a:buChar char="•"/>
            </a:pPr>
            <a:endParaRPr lang="es-MX" sz="1100" dirty="0" smtClean="0">
              <a:solidFill>
                <a:schemeClr val="bg1"/>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MX" sz="1100" dirty="0" smtClean="0">
                <a:solidFill>
                  <a:schemeClr val="bg1"/>
                </a:solidFill>
                <a:latin typeface="Arial" panose="020B0604020202020204" pitchFamily="34" charset="0"/>
                <a:cs typeface="Arial" panose="020B0604020202020204" pitchFamily="34" charset="0"/>
              </a:rPr>
              <a:t>El </a:t>
            </a:r>
            <a:r>
              <a:rPr lang="es-MX" sz="1100" dirty="0">
                <a:solidFill>
                  <a:schemeClr val="bg1"/>
                </a:solidFill>
                <a:latin typeface="Arial" panose="020B0604020202020204" pitchFamily="34" charset="0"/>
                <a:cs typeface="Arial" panose="020B0604020202020204" pitchFamily="34" charset="0"/>
              </a:rPr>
              <a:t>Instituto Amanecer será el encargado de diseñar </a:t>
            </a:r>
            <a:r>
              <a:rPr lang="es-MX" sz="1100" dirty="0" smtClean="0">
                <a:solidFill>
                  <a:schemeClr val="bg1"/>
                </a:solidFill>
                <a:latin typeface="Arial" panose="020B0604020202020204" pitchFamily="34" charset="0"/>
                <a:cs typeface="Arial" panose="020B0604020202020204" pitchFamily="34" charset="0"/>
              </a:rPr>
              <a:t>el Sistema </a:t>
            </a:r>
            <a:r>
              <a:rPr lang="es-MX" sz="1100" dirty="0">
                <a:solidFill>
                  <a:schemeClr val="bg1"/>
                </a:solidFill>
                <a:latin typeface="Arial" panose="020B0604020202020204" pitchFamily="34" charset="0"/>
                <a:cs typeface="Arial" panose="020B0604020202020204" pitchFamily="34" charset="0"/>
              </a:rPr>
              <a:t>Informático </a:t>
            </a:r>
            <a:r>
              <a:rPr lang="es-MX" sz="1100" dirty="0" smtClean="0">
                <a:solidFill>
                  <a:schemeClr val="bg1"/>
                </a:solidFill>
                <a:latin typeface="Arial" panose="020B0604020202020204" pitchFamily="34" charset="0"/>
                <a:cs typeface="Arial" panose="020B0604020202020204" pitchFamily="34" charset="0"/>
              </a:rPr>
              <a:t>de Vigilancia y Control, </a:t>
            </a:r>
            <a:r>
              <a:rPr lang="es-MX" sz="1100" dirty="0">
                <a:solidFill>
                  <a:schemeClr val="bg1"/>
                </a:solidFill>
                <a:latin typeface="Arial" panose="020B0604020202020204" pitchFamily="34" charset="0"/>
                <a:cs typeface="Arial" panose="020B0604020202020204" pitchFamily="34" charset="0"/>
              </a:rPr>
              <a:t>en donde se registrarán los informes y </a:t>
            </a:r>
            <a:r>
              <a:rPr lang="es-MX" sz="1100" dirty="0" smtClean="0">
                <a:solidFill>
                  <a:schemeClr val="bg1"/>
                </a:solidFill>
                <a:latin typeface="Arial" panose="020B0604020202020204" pitchFamily="34" charset="0"/>
                <a:cs typeface="Arial" panose="020B0604020202020204" pitchFamily="34" charset="0"/>
              </a:rPr>
              <a:t>Cédulas </a:t>
            </a:r>
            <a:r>
              <a:rPr lang="es-MX" sz="1100" dirty="0">
                <a:solidFill>
                  <a:schemeClr val="bg1"/>
                </a:solidFill>
                <a:latin typeface="Arial" panose="020B0604020202020204" pitchFamily="34" charset="0"/>
                <a:cs typeface="Arial" panose="020B0604020202020204" pitchFamily="34" charset="0"/>
              </a:rPr>
              <a:t>de </a:t>
            </a:r>
            <a:r>
              <a:rPr lang="es-MX" sz="1100" dirty="0" smtClean="0">
                <a:solidFill>
                  <a:schemeClr val="bg1"/>
                </a:solidFill>
                <a:latin typeface="Arial" panose="020B0604020202020204" pitchFamily="34" charset="0"/>
                <a:cs typeface="Arial" panose="020B0604020202020204" pitchFamily="34" charset="0"/>
              </a:rPr>
              <a:t>Vigilancia</a:t>
            </a:r>
            <a:r>
              <a:rPr lang="es-MX" sz="1100" dirty="0">
                <a:solidFill>
                  <a:schemeClr val="bg1"/>
                </a:solidFill>
                <a:latin typeface="Arial" panose="020B0604020202020204" pitchFamily="34" charset="0"/>
                <a:cs typeface="Arial" panose="020B0604020202020204" pitchFamily="34" charset="0"/>
              </a:rPr>
              <a:t>. </a:t>
            </a:r>
          </a:p>
          <a:p>
            <a:pPr marL="171450" indent="-171450" algn="just">
              <a:buFont typeface="Arial" panose="020B0604020202020204" pitchFamily="34" charset="0"/>
              <a:buChar char="•"/>
            </a:pPr>
            <a:endParaRPr lang="es-MX" sz="1100" dirty="0" smtClean="0">
              <a:solidFill>
                <a:schemeClr val="bg1"/>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MX" sz="1100" dirty="0" smtClean="0">
                <a:solidFill>
                  <a:schemeClr val="bg1"/>
                </a:solidFill>
                <a:latin typeface="Arial" panose="020B0604020202020204" pitchFamily="34" charset="0"/>
                <a:cs typeface="Arial" panose="020B0604020202020204" pitchFamily="34" charset="0"/>
              </a:rPr>
              <a:t>El </a:t>
            </a:r>
            <a:r>
              <a:rPr lang="es-MX" sz="1100" dirty="0">
                <a:solidFill>
                  <a:schemeClr val="bg1"/>
                </a:solidFill>
                <a:latin typeface="Arial" panose="020B0604020202020204" pitchFamily="34" charset="0"/>
                <a:cs typeface="Arial" panose="020B0604020202020204" pitchFamily="34" charset="0"/>
              </a:rPr>
              <a:t>Instituto Amanecer proporcionará al comité de manera completa y oportuna, una guía operativa, a efecto de que se realicen las actividades de c</a:t>
            </a:r>
            <a:r>
              <a:rPr lang="es-MX" sz="1100" dirty="0" smtClean="0">
                <a:solidFill>
                  <a:schemeClr val="bg1"/>
                </a:solidFill>
                <a:latin typeface="Arial" panose="020B0604020202020204" pitchFamily="34" charset="0"/>
                <a:cs typeface="Arial" panose="020B0604020202020204" pitchFamily="34" charset="0"/>
              </a:rPr>
              <a:t>ontraloría social</a:t>
            </a:r>
            <a:r>
              <a:rPr lang="es-MX" sz="1100" dirty="0">
                <a:solidFill>
                  <a:schemeClr val="bg1"/>
                </a:solidFill>
                <a:latin typeface="Arial" panose="020B0604020202020204" pitchFamily="34" charset="0"/>
                <a:cs typeface="Arial" panose="020B0604020202020204" pitchFamily="34" charset="0"/>
              </a:rPr>
              <a:t>.</a:t>
            </a:r>
          </a:p>
          <a:p>
            <a:pPr algn="just"/>
            <a:r>
              <a:rPr lang="es-MX" sz="1100" dirty="0">
                <a:solidFill>
                  <a:schemeClr val="bg1"/>
                </a:solidFill>
                <a:latin typeface="Arial" panose="020B0604020202020204" pitchFamily="34" charset="0"/>
                <a:cs typeface="Arial" panose="020B0604020202020204" pitchFamily="34" charset="0"/>
              </a:rPr>
              <a:t> </a:t>
            </a:r>
          </a:p>
          <a:p>
            <a:pPr marL="171450" indent="-171450" algn="just">
              <a:buFont typeface="Arial" panose="020B0604020202020204" pitchFamily="34" charset="0"/>
              <a:buChar char="•"/>
            </a:pPr>
            <a:r>
              <a:rPr lang="es-MX" sz="1100" dirty="0" smtClean="0">
                <a:solidFill>
                  <a:schemeClr val="bg1"/>
                </a:solidFill>
                <a:latin typeface="Arial" panose="020B0604020202020204" pitchFamily="34" charset="0"/>
                <a:cs typeface="Arial" panose="020B0604020202020204" pitchFamily="34" charset="0"/>
              </a:rPr>
              <a:t>La </a:t>
            </a:r>
            <a:r>
              <a:rPr lang="es-MX" sz="1100" dirty="0">
                <a:solidFill>
                  <a:schemeClr val="bg1"/>
                </a:solidFill>
                <a:latin typeface="Arial" panose="020B0604020202020204" pitchFamily="34" charset="0"/>
                <a:cs typeface="Arial" panose="020B0604020202020204" pitchFamily="34" charset="0"/>
              </a:rPr>
              <a:t>sustitución de un integrante del comité se hará mediante un escrito dirigido al titular del Instituto Amanecer para que este verifique si el sustituto es beneficiario del programa y de ser procedente lo registre en el sistema informático como miembro del comité.</a:t>
            </a:r>
          </a:p>
          <a:p>
            <a:pPr algn="just"/>
            <a:r>
              <a:rPr lang="es-MX" sz="1100" dirty="0">
                <a:solidFill>
                  <a:schemeClr val="bg1"/>
                </a:solidFill>
                <a:latin typeface="Arial" panose="020B0604020202020204" pitchFamily="34" charset="0"/>
                <a:cs typeface="Arial" panose="020B0604020202020204" pitchFamily="34" charset="0"/>
              </a:rPr>
              <a:t> </a:t>
            </a:r>
          </a:p>
          <a:p>
            <a:pPr marL="171450" indent="-171450" algn="just">
              <a:buFont typeface="Arial" panose="020B0604020202020204" pitchFamily="34" charset="0"/>
              <a:buChar char="•"/>
            </a:pPr>
            <a:r>
              <a:rPr lang="es-MX" sz="1100" dirty="0" smtClean="0">
                <a:solidFill>
                  <a:schemeClr val="bg1"/>
                </a:solidFill>
                <a:latin typeface="Arial" panose="020B0604020202020204" pitchFamily="34" charset="0"/>
                <a:cs typeface="Arial" panose="020B0604020202020204" pitchFamily="34" charset="0"/>
              </a:rPr>
              <a:t>El comité deberá </a:t>
            </a:r>
            <a:r>
              <a:rPr lang="es-MX" sz="1100" dirty="0">
                <a:solidFill>
                  <a:schemeClr val="bg1"/>
                </a:solidFill>
                <a:latin typeface="Arial" panose="020B0604020202020204" pitchFamily="34" charset="0"/>
                <a:cs typeface="Arial" panose="020B0604020202020204" pitchFamily="34" charset="0"/>
              </a:rPr>
              <a:t>realizar </a:t>
            </a:r>
            <a:r>
              <a:rPr lang="es-MX" sz="1100" dirty="0" smtClean="0">
                <a:solidFill>
                  <a:schemeClr val="bg1"/>
                </a:solidFill>
                <a:latin typeface="Arial" panose="020B0604020202020204" pitchFamily="34" charset="0"/>
                <a:cs typeface="Arial" panose="020B0604020202020204" pitchFamily="34" charset="0"/>
              </a:rPr>
              <a:t>reuniones trimestrale</a:t>
            </a:r>
            <a:r>
              <a:rPr lang="es-MX" sz="1100" dirty="0">
                <a:solidFill>
                  <a:schemeClr val="bg1"/>
                </a:solidFill>
                <a:latin typeface="Arial" panose="020B0604020202020204" pitchFamily="34" charset="0"/>
                <a:cs typeface="Arial" panose="020B0604020202020204" pitchFamily="34" charset="0"/>
              </a:rPr>
              <a:t>s</a:t>
            </a:r>
            <a:r>
              <a:rPr lang="es-MX" sz="1100" dirty="0" smtClean="0">
                <a:solidFill>
                  <a:schemeClr val="bg1"/>
                </a:solidFill>
                <a:latin typeface="Arial" panose="020B0604020202020204" pitchFamily="34" charset="0"/>
                <a:cs typeface="Arial" panose="020B0604020202020204" pitchFamily="34" charset="0"/>
              </a:rPr>
              <a:t> </a:t>
            </a:r>
            <a:r>
              <a:rPr lang="es-MX" sz="1100" dirty="0">
                <a:solidFill>
                  <a:schemeClr val="bg1"/>
                </a:solidFill>
                <a:latin typeface="Arial" panose="020B0604020202020204" pitchFamily="34" charset="0"/>
                <a:cs typeface="Arial" panose="020B0604020202020204" pitchFamily="34" charset="0"/>
              </a:rPr>
              <a:t>con beneficiarios del programa </a:t>
            </a:r>
            <a:r>
              <a:rPr lang="es-MX" sz="1100" dirty="0" smtClean="0">
                <a:solidFill>
                  <a:schemeClr val="bg1"/>
                </a:solidFill>
                <a:latin typeface="Arial" panose="020B0604020202020204" pitchFamily="34" charset="0"/>
                <a:cs typeface="Arial" panose="020B0604020202020204" pitchFamily="34" charset="0"/>
              </a:rPr>
              <a:t>para </a:t>
            </a:r>
            <a:r>
              <a:rPr lang="es-MX" sz="1100" dirty="0">
                <a:solidFill>
                  <a:schemeClr val="bg1"/>
                </a:solidFill>
                <a:latin typeface="Arial" panose="020B0604020202020204" pitchFamily="34" charset="0"/>
                <a:cs typeface="Arial" panose="020B0604020202020204" pitchFamily="34" charset="0"/>
              </a:rPr>
              <a:t>dar a conocer las actividades realizadas, al término de la misma, se levantará una minuta que será firmada por el titular del instituto, un integrante del comité y un beneficiario.</a:t>
            </a:r>
          </a:p>
          <a:p>
            <a:pPr algn="just"/>
            <a:r>
              <a:rPr lang="es-MX" sz="1100" dirty="0">
                <a:solidFill>
                  <a:schemeClr val="bg1"/>
                </a:solidFill>
                <a:latin typeface="Arial" panose="020B0604020202020204" pitchFamily="34" charset="0"/>
                <a:cs typeface="Arial" panose="020B0604020202020204" pitchFamily="34" charset="0"/>
              </a:rPr>
              <a:t> </a:t>
            </a:r>
          </a:p>
          <a:p>
            <a:pPr marL="171450" indent="-171450" algn="just">
              <a:buFont typeface="Arial" panose="020B0604020202020204" pitchFamily="34" charset="0"/>
              <a:buChar char="•"/>
            </a:pPr>
            <a:r>
              <a:rPr lang="es-MX" sz="1100" dirty="0" smtClean="0">
                <a:solidFill>
                  <a:schemeClr val="bg1"/>
                </a:solidFill>
                <a:latin typeface="Arial" panose="020B0604020202020204" pitchFamily="34" charset="0"/>
                <a:cs typeface="Arial" panose="020B0604020202020204" pitchFamily="34" charset="0"/>
              </a:rPr>
              <a:t>La </a:t>
            </a:r>
            <a:r>
              <a:rPr lang="es-MX" sz="1100" dirty="0">
                <a:solidFill>
                  <a:schemeClr val="bg1"/>
                </a:solidFill>
                <a:latin typeface="Arial" panose="020B0604020202020204" pitchFamily="34" charset="0"/>
                <a:cs typeface="Arial" panose="020B0604020202020204" pitchFamily="34" charset="0"/>
              </a:rPr>
              <a:t>constitución del  Comité será de carácter municipal</a:t>
            </a:r>
            <a:r>
              <a:rPr lang="es-MX" sz="1100" dirty="0" smtClean="0">
                <a:solidFill>
                  <a:schemeClr val="bg1"/>
                </a:solidFill>
                <a:latin typeface="Arial" panose="020B0604020202020204" pitchFamily="34" charset="0"/>
                <a:cs typeface="Arial" panose="020B0604020202020204" pitchFamily="34" charset="0"/>
              </a:rPr>
              <a:t>.</a:t>
            </a:r>
          </a:p>
          <a:p>
            <a:pPr marL="171450" indent="-171450" algn="just">
              <a:buFont typeface="Arial" panose="020B0604020202020204" pitchFamily="34" charset="0"/>
              <a:buChar char="•"/>
            </a:pPr>
            <a:endParaRPr lang="es-MX" sz="1100" b="1" dirty="0">
              <a:solidFill>
                <a:schemeClr val="bg1"/>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endParaRPr lang="es-MX" sz="1100" dirty="0" smtClean="0">
              <a:solidFill>
                <a:schemeClr val="bg1"/>
              </a:solidFill>
              <a:latin typeface="Arial" panose="020B0604020202020204" pitchFamily="34" charset="0"/>
              <a:cs typeface="Arial" panose="020B0604020202020204" pitchFamily="34" charset="0"/>
            </a:endParaRPr>
          </a:p>
          <a:p>
            <a:pPr algn="just"/>
            <a:endParaRPr lang="es-MX" sz="1100" dirty="0">
              <a:solidFill>
                <a:schemeClr val="bg1"/>
              </a:solidFill>
              <a:latin typeface="Arial" panose="020B0604020202020204" pitchFamily="34" charset="0"/>
              <a:cs typeface="Arial" panose="020B0604020202020204" pitchFamily="34" charset="0"/>
            </a:endParaRPr>
          </a:p>
          <a:p>
            <a:pPr algn="just"/>
            <a:endParaRPr lang="es-MX" sz="1100" dirty="0">
              <a:solidFill>
                <a:schemeClr val="bg1"/>
              </a:solidFill>
              <a:latin typeface="Arial" panose="020B0604020202020204" pitchFamily="34" charset="0"/>
              <a:cs typeface="Arial" panose="020B0604020202020204" pitchFamily="34" charset="0"/>
            </a:endParaRPr>
          </a:p>
        </p:txBody>
      </p:sp>
      <p:grpSp>
        <p:nvGrpSpPr>
          <p:cNvPr id="16" name="Grupo 15"/>
          <p:cNvGrpSpPr/>
          <p:nvPr/>
        </p:nvGrpSpPr>
        <p:grpSpPr>
          <a:xfrm>
            <a:off x="7416800" y="-18018"/>
            <a:ext cx="1746251" cy="9236730"/>
            <a:chOff x="7416800" y="-18018"/>
            <a:chExt cx="1746251" cy="9236730"/>
          </a:xfrm>
        </p:grpSpPr>
        <p:grpSp>
          <p:nvGrpSpPr>
            <p:cNvPr id="15" name="Grupo 14"/>
            <p:cNvGrpSpPr/>
            <p:nvPr/>
          </p:nvGrpSpPr>
          <p:grpSpPr>
            <a:xfrm>
              <a:off x="7416800" y="-18018"/>
              <a:ext cx="1746251" cy="6934455"/>
              <a:chOff x="7416800" y="-18018"/>
              <a:chExt cx="1746251" cy="6934455"/>
            </a:xfrm>
          </p:grpSpPr>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8826" y="-18018"/>
                <a:ext cx="1744225" cy="1133747"/>
              </a:xfrm>
              <a:prstGeom prst="rect">
                <a:avLst/>
              </a:prstGeom>
            </p:spPr>
          </p:pic>
          <p:pic>
            <p:nvPicPr>
              <p:cNvPr id="10" name="Imagen 9"/>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16347"/>
              <a:stretch/>
            </p:blipFill>
            <p:spPr>
              <a:xfrm>
                <a:off x="7420120" y="1115729"/>
                <a:ext cx="1739069" cy="1290587"/>
              </a:xfrm>
              <a:prstGeom prst="rect">
                <a:avLst/>
              </a:prstGeom>
            </p:spPr>
          </p:pic>
          <p:pic>
            <p:nvPicPr>
              <p:cNvPr id="11" name="Imagen 10"/>
              <p:cNvPicPr>
                <a:picLocks noChangeAspect="1"/>
              </p:cNvPicPr>
              <p:nvPr/>
            </p:nvPicPr>
            <p:blipFill rotWithShape="1">
              <a:blip r:embed="rId5">
                <a:extLst>
                  <a:ext uri="{28A0092B-C50C-407E-A947-70E740481C1C}">
                    <a14:useLocalDpi xmlns:a14="http://schemas.microsoft.com/office/drawing/2010/main" val="0"/>
                  </a:ext>
                </a:extLst>
              </a:blip>
              <a:srcRect l="26043" r="45426" b="35885"/>
              <a:stretch/>
            </p:blipFill>
            <p:spPr>
              <a:xfrm>
                <a:off x="7416800" y="2406316"/>
                <a:ext cx="1739153" cy="1844296"/>
              </a:xfrm>
              <a:prstGeom prst="rect">
                <a:avLst/>
              </a:prstGeom>
            </p:spPr>
          </p:pic>
          <p:pic>
            <p:nvPicPr>
              <p:cNvPr id="12" name="Imagen 11"/>
              <p:cNvPicPr>
                <a:picLocks noChangeAspect="1"/>
              </p:cNvPicPr>
              <p:nvPr/>
            </p:nvPicPr>
            <p:blipFill rotWithShape="1">
              <a:blip r:embed="rId6" cstate="print">
                <a:extLst>
                  <a:ext uri="{28A0092B-C50C-407E-A947-70E740481C1C}">
                    <a14:useLocalDpi xmlns:a14="http://schemas.microsoft.com/office/drawing/2010/main" val="0"/>
                  </a:ext>
                </a:extLst>
              </a:blip>
              <a:srcRect r="29781"/>
              <a:stretch/>
            </p:blipFill>
            <p:spPr>
              <a:xfrm>
                <a:off x="7416801" y="4250612"/>
                <a:ext cx="1746250" cy="1335727"/>
              </a:xfrm>
              <a:prstGeom prst="rect">
                <a:avLst/>
              </a:prstGeom>
            </p:spPr>
          </p:pic>
          <p:pic>
            <p:nvPicPr>
              <p:cNvPr id="13" name="Imagen 12"/>
              <p:cNvPicPr>
                <a:picLocks noChangeAspect="1"/>
              </p:cNvPicPr>
              <p:nvPr/>
            </p:nvPicPr>
            <p:blipFill rotWithShape="1">
              <a:blip r:embed="rId7" cstate="print">
                <a:extLst>
                  <a:ext uri="{28A0092B-C50C-407E-A947-70E740481C1C}">
                    <a14:useLocalDpi xmlns:a14="http://schemas.microsoft.com/office/drawing/2010/main" val="0"/>
                  </a:ext>
                </a:extLst>
              </a:blip>
              <a:srcRect r="12551"/>
              <a:stretch/>
            </p:blipFill>
            <p:spPr>
              <a:xfrm>
                <a:off x="7416801" y="5586339"/>
                <a:ext cx="1743242" cy="1330098"/>
              </a:xfrm>
              <a:prstGeom prst="rect">
                <a:avLst/>
              </a:prstGeom>
            </p:spPr>
          </p:pic>
        </p:grpSp>
        <p:cxnSp>
          <p:nvCxnSpPr>
            <p:cNvPr id="14" name="Conector recto 13"/>
            <p:cNvCxnSpPr/>
            <p:nvPr/>
          </p:nvCxnSpPr>
          <p:spPr>
            <a:xfrm rot="5400000">
              <a:off x="2798435" y="4600347"/>
              <a:ext cx="9236730"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Rectángulo 16"/>
          <p:cNvSpPr/>
          <p:nvPr/>
        </p:nvSpPr>
        <p:spPr>
          <a:xfrm>
            <a:off x="1759" y="9336"/>
            <a:ext cx="7260467" cy="3684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MX" sz="1400" b="1" dirty="0">
                <a:solidFill>
                  <a:schemeClr val="bg1"/>
                </a:solidFill>
                <a:latin typeface="Arial" panose="020B0604020202020204" pitchFamily="34" charset="0"/>
                <a:cs typeface="Arial" panose="020B0604020202020204" pitchFamily="34" charset="0"/>
              </a:rPr>
              <a:t>Propuesta  de creación de Contraloría Social para el  Programa AMANECER</a:t>
            </a:r>
          </a:p>
        </p:txBody>
      </p:sp>
    </p:spTree>
    <p:extLst>
      <p:ext uri="{BB962C8B-B14F-4D97-AF65-F5344CB8AC3E}">
        <p14:creationId xmlns:p14="http://schemas.microsoft.com/office/powerpoint/2010/main" val="89383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fade">
                                      <p:cBhvr>
                                        <p:cTn id="32" dur="500"/>
                                        <p:tgtEl>
                                          <p:spTgt spid="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fade">
                                      <p:cBhvr>
                                        <p:cTn id="37" dur="500"/>
                                        <p:tgtEl>
                                          <p:spTgt spid="4">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animEffect transition="in" filter="fade">
                                      <p:cBhvr>
                                        <p:cTn id="47" dur="500"/>
                                        <p:tgtEl>
                                          <p:spTgt spid="4">
                                            <p:txEl>
                                              <p:pRg st="13" end="1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15" end="15"/>
                                            </p:txEl>
                                          </p:spTgt>
                                        </p:tgtEl>
                                        <p:attrNameLst>
                                          <p:attrName>style.visibility</p:attrName>
                                        </p:attrNameLst>
                                      </p:cBhvr>
                                      <p:to>
                                        <p:strVal val="visible"/>
                                      </p:to>
                                    </p:set>
                                    <p:animEffect transition="in" filter="fade">
                                      <p:cBhvr>
                                        <p:cTn id="52" dur="500"/>
                                        <p:tgtEl>
                                          <p:spTgt spid="4">
                                            <p:txEl>
                                              <p:pRg st="15" end="1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6" end="16"/>
                                            </p:txEl>
                                          </p:spTgt>
                                        </p:tgtEl>
                                        <p:attrNameLst>
                                          <p:attrName>style.visibility</p:attrName>
                                        </p:attrNameLst>
                                      </p:cBhvr>
                                      <p:to>
                                        <p:strVal val="visible"/>
                                      </p:to>
                                    </p:set>
                                    <p:animEffect transition="in" filter="fade">
                                      <p:cBhvr>
                                        <p:cTn id="57" dur="500"/>
                                        <p:tgtEl>
                                          <p:spTgt spid="4">
                                            <p:txEl>
                                              <p:pRg st="16" end="1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txEl>
                                              <p:pRg st="17" end="17"/>
                                            </p:txEl>
                                          </p:spTgt>
                                        </p:tgtEl>
                                        <p:attrNameLst>
                                          <p:attrName>style.visibility</p:attrName>
                                        </p:attrNameLst>
                                      </p:cBhvr>
                                      <p:to>
                                        <p:strVal val="visible"/>
                                      </p:to>
                                    </p:set>
                                    <p:animEffect transition="in" filter="fade">
                                      <p:cBhvr>
                                        <p:cTn id="62" dur="500"/>
                                        <p:tgtEl>
                                          <p:spTgt spid="4">
                                            <p:txEl>
                                              <p:pRg st="17" end="1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
                                            <p:txEl>
                                              <p:pRg st="19" end="19"/>
                                            </p:txEl>
                                          </p:spTgt>
                                        </p:tgtEl>
                                        <p:attrNameLst>
                                          <p:attrName>style.visibility</p:attrName>
                                        </p:attrNameLst>
                                      </p:cBhvr>
                                      <p:to>
                                        <p:strVal val="visible"/>
                                      </p:to>
                                    </p:set>
                                    <p:animEffect transition="in" filter="fade">
                                      <p:cBhvr>
                                        <p:cTn id="67" dur="500"/>
                                        <p:tgtEl>
                                          <p:spTgt spid="4">
                                            <p:txEl>
                                              <p:pRg st="19" end="19"/>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
                                            <p:txEl>
                                              <p:pRg st="21" end="21"/>
                                            </p:txEl>
                                          </p:spTgt>
                                        </p:tgtEl>
                                        <p:attrNameLst>
                                          <p:attrName>style.visibility</p:attrName>
                                        </p:attrNameLst>
                                      </p:cBhvr>
                                      <p:to>
                                        <p:strVal val="visible"/>
                                      </p:to>
                                    </p:set>
                                    <p:animEffect transition="in" filter="fade">
                                      <p:cBhvr>
                                        <p:cTn id="72" dur="500"/>
                                        <p:tgtEl>
                                          <p:spTgt spid="4">
                                            <p:txEl>
                                              <p:pRg st="21" end="2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
                                            <p:txEl>
                                              <p:pRg st="22" end="22"/>
                                            </p:txEl>
                                          </p:spTgt>
                                        </p:tgtEl>
                                        <p:attrNameLst>
                                          <p:attrName>style.visibility</p:attrName>
                                        </p:attrNameLst>
                                      </p:cBhvr>
                                      <p:to>
                                        <p:strVal val="visible"/>
                                      </p:to>
                                    </p:set>
                                    <p:animEffect transition="in" filter="fade">
                                      <p:cBhvr>
                                        <p:cTn id="77" dur="500"/>
                                        <p:tgtEl>
                                          <p:spTgt spid="4">
                                            <p:txEl>
                                              <p:pRg st="22" end="2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
                                            <p:txEl>
                                              <p:pRg st="23" end="23"/>
                                            </p:txEl>
                                          </p:spTgt>
                                        </p:tgtEl>
                                        <p:attrNameLst>
                                          <p:attrName>style.visibility</p:attrName>
                                        </p:attrNameLst>
                                      </p:cBhvr>
                                      <p:to>
                                        <p:strVal val="visible"/>
                                      </p:to>
                                    </p:set>
                                    <p:animEffect transition="in" filter="fade">
                                      <p:cBhvr>
                                        <p:cTn id="82" dur="500"/>
                                        <p:tgtEl>
                                          <p:spTgt spid="4">
                                            <p:txEl>
                                              <p:pRg st="23" end="23"/>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
                                            <p:txEl>
                                              <p:pRg st="24" end="24"/>
                                            </p:txEl>
                                          </p:spTgt>
                                        </p:tgtEl>
                                        <p:attrNameLst>
                                          <p:attrName>style.visibility</p:attrName>
                                        </p:attrNameLst>
                                      </p:cBhvr>
                                      <p:to>
                                        <p:strVal val="visible"/>
                                      </p:to>
                                    </p:set>
                                    <p:animEffect transition="in" filter="fade">
                                      <p:cBhvr>
                                        <p:cTn id="87" dur="500"/>
                                        <p:tgtEl>
                                          <p:spTgt spid="4">
                                            <p:txEl>
                                              <p:pRg st="24" end="24"/>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
                                            <p:txEl>
                                              <p:pRg st="25" end="25"/>
                                            </p:txEl>
                                          </p:spTgt>
                                        </p:tgtEl>
                                        <p:attrNameLst>
                                          <p:attrName>style.visibility</p:attrName>
                                        </p:attrNameLst>
                                      </p:cBhvr>
                                      <p:to>
                                        <p:strVal val="visible"/>
                                      </p:to>
                                    </p:set>
                                    <p:animEffect transition="in" filter="fade">
                                      <p:cBhvr>
                                        <p:cTn id="92" dur="500"/>
                                        <p:tgtEl>
                                          <p:spTgt spid="4">
                                            <p:txEl>
                                              <p:pRg st="25" end="25"/>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xEl>
                                              <p:pRg st="26" end="26"/>
                                            </p:txEl>
                                          </p:spTgt>
                                        </p:tgtEl>
                                        <p:attrNameLst>
                                          <p:attrName>style.visibility</p:attrName>
                                        </p:attrNameLst>
                                      </p:cBhvr>
                                      <p:to>
                                        <p:strVal val="visible"/>
                                      </p:to>
                                    </p:set>
                                    <p:animEffect transition="in" filter="fade">
                                      <p:cBhvr>
                                        <p:cTn id="97" dur="500"/>
                                        <p:tgtEl>
                                          <p:spTgt spid="4">
                                            <p:txEl>
                                              <p:pRg st="26" end="26"/>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
                                            <p:txEl>
                                              <p:pRg st="27" end="27"/>
                                            </p:txEl>
                                          </p:spTgt>
                                        </p:tgtEl>
                                        <p:attrNameLst>
                                          <p:attrName>style.visibility</p:attrName>
                                        </p:attrNameLst>
                                      </p:cBhvr>
                                      <p:to>
                                        <p:strVal val="visible"/>
                                      </p:to>
                                    </p:set>
                                    <p:animEffect transition="in" filter="fade">
                                      <p:cBhvr>
                                        <p:cTn id="102" dur="500"/>
                                        <p:tgtEl>
                                          <p:spTgt spid="4">
                                            <p:txEl>
                                              <p:pRg st="27" end="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65535" y="325200"/>
            <a:ext cx="7144143" cy="6524863"/>
          </a:xfrm>
          <a:prstGeom prst="rect">
            <a:avLst/>
          </a:prstGeom>
        </p:spPr>
        <p:txBody>
          <a:bodyPr wrap="square">
            <a:spAutoFit/>
          </a:bodyPr>
          <a:lstStyle/>
          <a:p>
            <a:pPr algn="just"/>
            <a:r>
              <a:rPr lang="es-MX" sz="1400" b="1" dirty="0">
                <a:solidFill>
                  <a:schemeClr val="bg1"/>
                </a:solidFill>
                <a:latin typeface="Arial" panose="020B0604020202020204" pitchFamily="34" charset="0"/>
                <a:cs typeface="Arial" panose="020B0604020202020204" pitchFamily="34" charset="0"/>
              </a:rPr>
              <a:t>Las principales funciones de la Contraloría Social serán</a:t>
            </a:r>
            <a:r>
              <a:rPr lang="es-MX" sz="1400" dirty="0">
                <a:solidFill>
                  <a:schemeClr val="bg1"/>
                </a:solidFill>
                <a:latin typeface="Arial" panose="020B0604020202020204" pitchFamily="34" charset="0"/>
                <a:cs typeface="Arial" panose="020B0604020202020204" pitchFamily="34" charset="0"/>
              </a:rPr>
              <a:t>:</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a:solidFill>
                  <a:schemeClr val="bg1"/>
                </a:solidFill>
                <a:latin typeface="Arial" panose="020B0604020202020204" pitchFamily="34" charset="0"/>
                <a:cs typeface="Arial" panose="020B0604020202020204" pitchFamily="34" charset="0"/>
              </a:rPr>
              <a:t>I.- Solicitar al </a:t>
            </a:r>
            <a:r>
              <a:rPr lang="es-MX" sz="1100" dirty="0" smtClean="0">
                <a:solidFill>
                  <a:schemeClr val="bg1"/>
                </a:solidFill>
                <a:latin typeface="Arial" panose="020B0604020202020204" pitchFamily="34" charset="0"/>
                <a:cs typeface="Arial" panose="020B0604020202020204" pitchFamily="34" charset="0"/>
              </a:rPr>
              <a:t>Instituto </a:t>
            </a:r>
            <a:r>
              <a:rPr lang="es-MX" sz="1100" dirty="0">
                <a:solidFill>
                  <a:schemeClr val="bg1"/>
                </a:solidFill>
                <a:latin typeface="Arial" panose="020B0604020202020204" pitchFamily="34" charset="0"/>
                <a:cs typeface="Arial" panose="020B0604020202020204" pitchFamily="34" charset="0"/>
              </a:rPr>
              <a:t>A</a:t>
            </a:r>
            <a:r>
              <a:rPr lang="es-MX" sz="1100" dirty="0" smtClean="0">
                <a:solidFill>
                  <a:schemeClr val="bg1"/>
                </a:solidFill>
                <a:latin typeface="Arial" panose="020B0604020202020204" pitchFamily="34" charset="0"/>
                <a:cs typeface="Arial" panose="020B0604020202020204" pitchFamily="34" charset="0"/>
              </a:rPr>
              <a:t>manecer </a:t>
            </a:r>
            <a:r>
              <a:rPr lang="es-MX" sz="1100" dirty="0">
                <a:solidFill>
                  <a:schemeClr val="bg1"/>
                </a:solidFill>
                <a:latin typeface="Arial" panose="020B0604020202020204" pitchFamily="34" charset="0"/>
                <a:cs typeface="Arial" panose="020B0604020202020204" pitchFamily="34" charset="0"/>
              </a:rPr>
              <a:t>información pública relacionada con la operación del mismo;</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a:solidFill>
                  <a:schemeClr val="bg1"/>
                </a:solidFill>
                <a:latin typeface="Arial" panose="020B0604020202020204" pitchFamily="34" charset="0"/>
                <a:cs typeface="Arial" panose="020B0604020202020204" pitchFamily="34" charset="0"/>
              </a:rPr>
              <a:t>II.- Vigilar que:</a:t>
            </a:r>
          </a:p>
          <a:p>
            <a:pPr algn="just"/>
            <a:r>
              <a:rPr lang="es-MX" sz="1100" dirty="0" smtClean="0">
                <a:solidFill>
                  <a:schemeClr val="bg1"/>
                </a:solidFill>
                <a:latin typeface="Arial" panose="020B0604020202020204" pitchFamily="34" charset="0"/>
                <a:cs typeface="Arial" panose="020B0604020202020204" pitchFamily="34" charset="0"/>
              </a:rPr>
              <a:t>a) Se </a:t>
            </a:r>
            <a:r>
              <a:rPr lang="es-MX" sz="1100" dirty="0">
                <a:solidFill>
                  <a:schemeClr val="bg1"/>
                </a:solidFill>
                <a:latin typeface="Arial" panose="020B0604020202020204" pitchFamily="34" charset="0"/>
                <a:cs typeface="Arial" panose="020B0604020202020204" pitchFamily="34" charset="0"/>
              </a:rPr>
              <a:t>difunda información suficiente, veraz y oportuna sobre la operación del programa.</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smtClean="0">
                <a:solidFill>
                  <a:schemeClr val="bg1"/>
                </a:solidFill>
                <a:latin typeface="Arial" panose="020B0604020202020204" pitchFamily="34" charset="0"/>
                <a:cs typeface="Arial" panose="020B0604020202020204" pitchFamily="34" charset="0"/>
              </a:rPr>
              <a:t>b) El </a:t>
            </a:r>
            <a:r>
              <a:rPr lang="es-MX" sz="1100" dirty="0">
                <a:solidFill>
                  <a:schemeClr val="bg1"/>
                </a:solidFill>
                <a:latin typeface="Arial" panose="020B0604020202020204" pitchFamily="34" charset="0"/>
                <a:cs typeface="Arial" panose="020B0604020202020204" pitchFamily="34" charset="0"/>
              </a:rPr>
              <a:t>ejercicio de los recursos públicos para los apoyos, que sea oportuno, transparente y con apego a lo establecido en las reglas de operación.</a:t>
            </a:r>
          </a:p>
          <a:p>
            <a:pPr algn="just"/>
            <a:r>
              <a:rPr lang="es-MX" sz="1100" dirty="0">
                <a:solidFill>
                  <a:schemeClr val="bg1"/>
                </a:solidFill>
                <a:latin typeface="Arial" panose="020B0604020202020204" pitchFamily="34" charset="0"/>
                <a:cs typeface="Arial" panose="020B0604020202020204" pitchFamily="34" charset="0"/>
              </a:rPr>
              <a:t> </a:t>
            </a:r>
          </a:p>
          <a:p>
            <a:pPr algn="just"/>
            <a:r>
              <a:rPr lang="es-MX" sz="1100" dirty="0" smtClean="0">
                <a:solidFill>
                  <a:schemeClr val="bg1"/>
                </a:solidFill>
                <a:latin typeface="Arial" panose="020B0604020202020204" pitchFamily="34" charset="0"/>
                <a:cs typeface="Arial" panose="020B0604020202020204" pitchFamily="34" charset="0"/>
              </a:rPr>
              <a:t>c) Se </a:t>
            </a:r>
            <a:r>
              <a:rPr lang="es-MX" sz="1100" dirty="0">
                <a:solidFill>
                  <a:schemeClr val="bg1"/>
                </a:solidFill>
                <a:latin typeface="Arial" panose="020B0604020202020204" pitchFamily="34" charset="0"/>
                <a:cs typeface="Arial" panose="020B0604020202020204" pitchFamily="34" charset="0"/>
              </a:rPr>
              <a:t>difunda el padrón de beneficiarios con información individual.</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smtClean="0">
                <a:solidFill>
                  <a:schemeClr val="bg1"/>
                </a:solidFill>
                <a:latin typeface="Arial" panose="020B0604020202020204" pitchFamily="34" charset="0"/>
                <a:cs typeface="Arial" panose="020B0604020202020204" pitchFamily="34" charset="0"/>
              </a:rPr>
              <a:t>d) Los </a:t>
            </a:r>
            <a:r>
              <a:rPr lang="es-MX" sz="1100" dirty="0">
                <a:solidFill>
                  <a:schemeClr val="bg1"/>
                </a:solidFill>
                <a:latin typeface="Arial" panose="020B0604020202020204" pitchFamily="34" charset="0"/>
                <a:cs typeface="Arial" panose="020B0604020202020204" pitchFamily="34" charset="0"/>
              </a:rPr>
              <a:t>beneficiarios del programa cumplan con los requisitos para tener ese carácter.</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smtClean="0">
                <a:solidFill>
                  <a:schemeClr val="bg1"/>
                </a:solidFill>
                <a:latin typeface="Arial" panose="020B0604020202020204" pitchFamily="34" charset="0"/>
                <a:cs typeface="Arial" panose="020B0604020202020204" pitchFamily="34" charset="0"/>
              </a:rPr>
              <a:t>e) Se </a:t>
            </a:r>
            <a:r>
              <a:rPr lang="es-MX" sz="1100" dirty="0">
                <a:solidFill>
                  <a:schemeClr val="bg1"/>
                </a:solidFill>
                <a:latin typeface="Arial" panose="020B0604020202020204" pitchFamily="34" charset="0"/>
                <a:cs typeface="Arial" panose="020B0604020202020204" pitchFamily="34" charset="0"/>
              </a:rPr>
              <a:t>cumpla con los periodos de ejecución de la entrega de los apoyos.</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smtClean="0">
                <a:solidFill>
                  <a:schemeClr val="bg1"/>
                </a:solidFill>
                <a:latin typeface="Arial" panose="020B0604020202020204" pitchFamily="34" charset="0"/>
                <a:cs typeface="Arial" panose="020B0604020202020204" pitchFamily="34" charset="0"/>
              </a:rPr>
              <a:t>f) Exista </a:t>
            </a:r>
            <a:r>
              <a:rPr lang="es-MX" sz="1100" dirty="0">
                <a:solidFill>
                  <a:schemeClr val="bg1"/>
                </a:solidFill>
                <a:latin typeface="Arial" panose="020B0604020202020204" pitchFamily="34" charset="0"/>
                <a:cs typeface="Arial" panose="020B0604020202020204" pitchFamily="34" charset="0"/>
              </a:rPr>
              <a:t>documentación comprobatoria del ejercicio de los recursos públicos y de la entrega de los apoyos.</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smtClean="0">
                <a:solidFill>
                  <a:schemeClr val="bg1"/>
                </a:solidFill>
                <a:latin typeface="Arial" panose="020B0604020202020204" pitchFamily="34" charset="0"/>
                <a:cs typeface="Arial" panose="020B0604020202020204" pitchFamily="34" charset="0"/>
              </a:rPr>
              <a:t>g) El </a:t>
            </a:r>
            <a:r>
              <a:rPr lang="es-MX" sz="1100" dirty="0">
                <a:solidFill>
                  <a:schemeClr val="bg1"/>
                </a:solidFill>
                <a:latin typeface="Arial" panose="020B0604020202020204" pitchFamily="34" charset="0"/>
                <a:cs typeface="Arial" panose="020B0604020202020204" pitchFamily="34" charset="0"/>
              </a:rPr>
              <a:t>programa no se utilice con fines políticos, electorales, de lucro u otros distintos al objeto del programa.</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a:solidFill>
                  <a:schemeClr val="bg1"/>
                </a:solidFill>
                <a:latin typeface="Arial" panose="020B0604020202020204" pitchFamily="34" charset="0"/>
                <a:cs typeface="Arial" panose="020B0604020202020204" pitchFamily="34" charset="0"/>
              </a:rPr>
              <a:t>h</a:t>
            </a:r>
            <a:r>
              <a:rPr lang="es-MX" sz="1100" dirty="0" smtClean="0">
                <a:solidFill>
                  <a:schemeClr val="bg1"/>
                </a:solidFill>
                <a:latin typeface="Arial" panose="020B0604020202020204" pitchFamily="34" charset="0"/>
                <a:cs typeface="Arial" panose="020B0604020202020204" pitchFamily="34" charset="0"/>
              </a:rPr>
              <a:t>) El </a:t>
            </a:r>
            <a:r>
              <a:rPr lang="es-MX" sz="1100" dirty="0">
                <a:solidFill>
                  <a:schemeClr val="bg1"/>
                </a:solidFill>
                <a:latin typeface="Arial" panose="020B0604020202020204" pitchFamily="34" charset="0"/>
                <a:cs typeface="Arial" panose="020B0604020202020204" pitchFamily="34" charset="0"/>
              </a:rPr>
              <a:t>programa  no sea aplicado afectando la igualdad entre mujeres y hombres.</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smtClean="0">
                <a:solidFill>
                  <a:schemeClr val="bg1"/>
                </a:solidFill>
                <a:latin typeface="Arial" panose="020B0604020202020204" pitchFamily="34" charset="0"/>
                <a:cs typeface="Arial" panose="020B0604020202020204" pitchFamily="34" charset="0"/>
              </a:rPr>
              <a:t>I) Las </a:t>
            </a:r>
            <a:r>
              <a:rPr lang="es-MX" sz="1100" dirty="0">
                <a:solidFill>
                  <a:schemeClr val="bg1"/>
                </a:solidFill>
                <a:latin typeface="Arial" panose="020B0604020202020204" pitchFamily="34" charset="0"/>
                <a:cs typeface="Arial" panose="020B0604020202020204" pitchFamily="34" charset="0"/>
              </a:rPr>
              <a:t>autoridades competentes den atención a las quejas y denuncias relacionadas con el programa.</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a:solidFill>
                  <a:schemeClr val="bg1"/>
                </a:solidFill>
                <a:latin typeface="Arial" panose="020B0604020202020204" pitchFamily="34" charset="0"/>
                <a:cs typeface="Arial" panose="020B0604020202020204" pitchFamily="34" charset="0"/>
              </a:rPr>
              <a:t>III.- Registrar en las cédulas de vigilancia y en los formatos de informes mensuales, los resultados de las actividades de contraloría social realizadas, así como dar seguimiento a los mismos.</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a:solidFill>
                  <a:schemeClr val="bg1"/>
                </a:solidFill>
                <a:latin typeface="Arial" panose="020B0604020202020204" pitchFamily="34" charset="0"/>
                <a:cs typeface="Arial" panose="020B0604020202020204" pitchFamily="34" charset="0"/>
              </a:rPr>
              <a:t>IV. Recibir las quejas y denuncias sobre la aplicación y ejecución del programa amanecer, recabar la información para verificar la procedencia de las mismas y, en su caso, presentarlas junto con la información recopilada a la representación del instituto  para efecto de que se tomen las medidas correspondientes.</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a:solidFill>
                  <a:schemeClr val="bg1"/>
                </a:solidFill>
                <a:latin typeface="Arial" panose="020B0604020202020204" pitchFamily="34" charset="0"/>
                <a:cs typeface="Arial" panose="020B0604020202020204" pitchFamily="34" charset="0"/>
              </a:rPr>
              <a:t>V. Recibir las quejas y denuncias que puedan dar lugar al </a:t>
            </a:r>
            <a:r>
              <a:rPr lang="es-MX" sz="1100" dirty="0" err="1">
                <a:solidFill>
                  <a:schemeClr val="bg1"/>
                </a:solidFill>
                <a:latin typeface="Arial" panose="020B0604020202020204" pitchFamily="34" charset="0"/>
                <a:cs typeface="Arial" panose="020B0604020202020204" pitchFamily="34" charset="0"/>
              </a:rPr>
              <a:t>fincamiento</a:t>
            </a:r>
            <a:r>
              <a:rPr lang="es-MX" sz="1100" dirty="0">
                <a:solidFill>
                  <a:schemeClr val="bg1"/>
                </a:solidFill>
                <a:latin typeface="Arial" panose="020B0604020202020204" pitchFamily="34" charset="0"/>
                <a:cs typeface="Arial" panose="020B0604020202020204" pitchFamily="34" charset="0"/>
              </a:rPr>
              <a:t> de responsabilidades administrativas, civiles o penales relacionadas con el programa amanecer, así como turnarlas a las autoridades competentes para su atención.</a:t>
            </a:r>
          </a:p>
          <a:p>
            <a:pPr algn="just"/>
            <a:endParaRPr lang="es-MX" sz="1100" b="1" dirty="0">
              <a:solidFill>
                <a:schemeClr val="bg1"/>
              </a:solidFill>
              <a:latin typeface="Arial" panose="020B0604020202020204" pitchFamily="34" charset="0"/>
              <a:cs typeface="Arial" panose="020B0604020202020204" pitchFamily="34" charset="0"/>
            </a:endParaRPr>
          </a:p>
          <a:p>
            <a:pPr algn="just"/>
            <a:endParaRPr lang="es-MX" sz="1100" b="1" dirty="0">
              <a:solidFill>
                <a:schemeClr val="bg1"/>
              </a:solidFill>
              <a:latin typeface="Arial" panose="020B0604020202020204" pitchFamily="34" charset="0"/>
              <a:cs typeface="Arial" panose="020B0604020202020204" pitchFamily="34" charset="0"/>
            </a:endParaRPr>
          </a:p>
          <a:p>
            <a:pPr algn="just"/>
            <a:endParaRPr lang="es-MX" sz="1100" dirty="0">
              <a:solidFill>
                <a:schemeClr val="bg1"/>
              </a:solidFill>
              <a:latin typeface="Arial" panose="020B0604020202020204" pitchFamily="34" charset="0"/>
              <a:cs typeface="Arial" panose="020B0604020202020204" pitchFamily="34" charset="0"/>
            </a:endParaRPr>
          </a:p>
          <a:p>
            <a:pPr algn="just"/>
            <a:endParaRPr lang="es-MX" sz="1100" dirty="0">
              <a:solidFill>
                <a:schemeClr val="bg1"/>
              </a:solidFill>
              <a:latin typeface="Arial" panose="020B0604020202020204" pitchFamily="34" charset="0"/>
              <a:cs typeface="Arial" panose="020B0604020202020204" pitchFamily="34" charset="0"/>
            </a:endParaRPr>
          </a:p>
        </p:txBody>
      </p:sp>
      <p:grpSp>
        <p:nvGrpSpPr>
          <p:cNvPr id="16" name="Grupo 15"/>
          <p:cNvGrpSpPr/>
          <p:nvPr/>
        </p:nvGrpSpPr>
        <p:grpSpPr>
          <a:xfrm>
            <a:off x="7416800" y="-18018"/>
            <a:ext cx="1746251" cy="9236730"/>
            <a:chOff x="7416800" y="-18018"/>
            <a:chExt cx="1746251" cy="9236730"/>
          </a:xfrm>
        </p:grpSpPr>
        <p:grpSp>
          <p:nvGrpSpPr>
            <p:cNvPr id="15" name="Grupo 14"/>
            <p:cNvGrpSpPr/>
            <p:nvPr/>
          </p:nvGrpSpPr>
          <p:grpSpPr>
            <a:xfrm>
              <a:off x="7416800" y="-18018"/>
              <a:ext cx="1746251" cy="6934455"/>
              <a:chOff x="7416800" y="-18018"/>
              <a:chExt cx="1746251" cy="6934455"/>
            </a:xfrm>
          </p:grpSpPr>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8826" y="-18018"/>
                <a:ext cx="1744225" cy="1133747"/>
              </a:xfrm>
              <a:prstGeom prst="rect">
                <a:avLst/>
              </a:prstGeom>
            </p:spPr>
          </p:pic>
          <p:pic>
            <p:nvPicPr>
              <p:cNvPr id="10" name="Imagen 9"/>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16347"/>
              <a:stretch/>
            </p:blipFill>
            <p:spPr>
              <a:xfrm>
                <a:off x="7420120" y="1115729"/>
                <a:ext cx="1739069" cy="1290587"/>
              </a:xfrm>
              <a:prstGeom prst="rect">
                <a:avLst/>
              </a:prstGeom>
            </p:spPr>
          </p:pic>
          <p:pic>
            <p:nvPicPr>
              <p:cNvPr id="11" name="Imagen 10"/>
              <p:cNvPicPr>
                <a:picLocks noChangeAspect="1"/>
              </p:cNvPicPr>
              <p:nvPr/>
            </p:nvPicPr>
            <p:blipFill rotWithShape="1">
              <a:blip r:embed="rId5">
                <a:extLst>
                  <a:ext uri="{28A0092B-C50C-407E-A947-70E740481C1C}">
                    <a14:useLocalDpi xmlns:a14="http://schemas.microsoft.com/office/drawing/2010/main" val="0"/>
                  </a:ext>
                </a:extLst>
              </a:blip>
              <a:srcRect l="26043" r="45426" b="35885"/>
              <a:stretch/>
            </p:blipFill>
            <p:spPr>
              <a:xfrm>
                <a:off x="7416800" y="2406316"/>
                <a:ext cx="1739153" cy="1844296"/>
              </a:xfrm>
              <a:prstGeom prst="rect">
                <a:avLst/>
              </a:prstGeom>
            </p:spPr>
          </p:pic>
          <p:pic>
            <p:nvPicPr>
              <p:cNvPr id="12" name="Imagen 11"/>
              <p:cNvPicPr>
                <a:picLocks noChangeAspect="1"/>
              </p:cNvPicPr>
              <p:nvPr/>
            </p:nvPicPr>
            <p:blipFill rotWithShape="1">
              <a:blip r:embed="rId6" cstate="print">
                <a:extLst>
                  <a:ext uri="{28A0092B-C50C-407E-A947-70E740481C1C}">
                    <a14:useLocalDpi xmlns:a14="http://schemas.microsoft.com/office/drawing/2010/main" val="0"/>
                  </a:ext>
                </a:extLst>
              </a:blip>
              <a:srcRect r="29781"/>
              <a:stretch/>
            </p:blipFill>
            <p:spPr>
              <a:xfrm>
                <a:off x="7416801" y="4250612"/>
                <a:ext cx="1746250" cy="1335727"/>
              </a:xfrm>
              <a:prstGeom prst="rect">
                <a:avLst/>
              </a:prstGeom>
            </p:spPr>
          </p:pic>
          <p:pic>
            <p:nvPicPr>
              <p:cNvPr id="13" name="Imagen 12"/>
              <p:cNvPicPr>
                <a:picLocks noChangeAspect="1"/>
              </p:cNvPicPr>
              <p:nvPr/>
            </p:nvPicPr>
            <p:blipFill rotWithShape="1">
              <a:blip r:embed="rId7" cstate="print">
                <a:extLst>
                  <a:ext uri="{28A0092B-C50C-407E-A947-70E740481C1C}">
                    <a14:useLocalDpi xmlns:a14="http://schemas.microsoft.com/office/drawing/2010/main" val="0"/>
                  </a:ext>
                </a:extLst>
              </a:blip>
              <a:srcRect r="12551"/>
              <a:stretch/>
            </p:blipFill>
            <p:spPr>
              <a:xfrm>
                <a:off x="7416801" y="5586339"/>
                <a:ext cx="1743242" cy="1330098"/>
              </a:xfrm>
              <a:prstGeom prst="rect">
                <a:avLst/>
              </a:prstGeom>
            </p:spPr>
          </p:pic>
        </p:grpSp>
        <p:cxnSp>
          <p:nvCxnSpPr>
            <p:cNvPr id="14" name="Conector recto 13"/>
            <p:cNvCxnSpPr/>
            <p:nvPr/>
          </p:nvCxnSpPr>
          <p:spPr>
            <a:xfrm rot="5400000">
              <a:off x="2798435" y="4600347"/>
              <a:ext cx="9236730"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736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1000"/>
                                        <p:tgtEl>
                                          <p:spTgt spid="4">
                                            <p:txEl>
                                              <p:pRg st="4" end="4"/>
                                            </p:txEl>
                                          </p:spTgt>
                                        </p:tgtEl>
                                      </p:cBhvr>
                                    </p:animEffect>
                                    <p:anim calcmode="lin" valueType="num">
                                      <p:cBhvr>
                                        <p:cTn id="27"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1000"/>
                                        <p:tgtEl>
                                          <p:spTgt spid="4">
                                            <p:txEl>
                                              <p:pRg st="5" end="5"/>
                                            </p:txEl>
                                          </p:spTgt>
                                        </p:tgtEl>
                                      </p:cBhvr>
                                    </p:animEffect>
                                    <p:anim calcmode="lin" valueType="num">
                                      <p:cBhvr>
                                        <p:cTn id="34"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1000"/>
                                        <p:tgtEl>
                                          <p:spTgt spid="4">
                                            <p:txEl>
                                              <p:pRg st="7" end="7"/>
                                            </p:txEl>
                                          </p:spTgt>
                                        </p:tgtEl>
                                      </p:cBhvr>
                                    </p:animEffect>
                                    <p:anim calcmode="lin" valueType="num">
                                      <p:cBhvr>
                                        <p:cTn id="41"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2"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1000"/>
                                        <p:tgtEl>
                                          <p:spTgt spid="4">
                                            <p:txEl>
                                              <p:pRg st="8" end="8"/>
                                            </p:txEl>
                                          </p:spTgt>
                                        </p:tgtEl>
                                      </p:cBhvr>
                                    </p:animEffect>
                                    <p:anim calcmode="lin" valueType="num">
                                      <p:cBhvr>
                                        <p:cTn id="48"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4">
                                            <p:txEl>
                                              <p:pRg st="9" end="9"/>
                                            </p:txEl>
                                          </p:spTgt>
                                        </p:tgtEl>
                                        <p:attrNameLst>
                                          <p:attrName>style.visibility</p:attrName>
                                        </p:attrNameLst>
                                      </p:cBhvr>
                                      <p:to>
                                        <p:strVal val="visible"/>
                                      </p:to>
                                    </p:set>
                                    <p:animEffect transition="in" filter="fade">
                                      <p:cBhvr>
                                        <p:cTn id="54" dur="1000"/>
                                        <p:tgtEl>
                                          <p:spTgt spid="4">
                                            <p:txEl>
                                              <p:pRg st="9" end="9"/>
                                            </p:txEl>
                                          </p:spTgt>
                                        </p:tgtEl>
                                      </p:cBhvr>
                                    </p:animEffect>
                                    <p:anim calcmode="lin" valueType="num">
                                      <p:cBhvr>
                                        <p:cTn id="55"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4">
                                            <p:txEl>
                                              <p:pRg st="11" end="11"/>
                                            </p:txEl>
                                          </p:spTgt>
                                        </p:tgtEl>
                                        <p:attrNameLst>
                                          <p:attrName>style.visibility</p:attrName>
                                        </p:attrNameLst>
                                      </p:cBhvr>
                                      <p:to>
                                        <p:strVal val="visible"/>
                                      </p:to>
                                    </p:set>
                                    <p:animEffect transition="in" filter="fade">
                                      <p:cBhvr>
                                        <p:cTn id="61" dur="1000"/>
                                        <p:tgtEl>
                                          <p:spTgt spid="4">
                                            <p:txEl>
                                              <p:pRg st="11" end="11"/>
                                            </p:txEl>
                                          </p:spTgt>
                                        </p:tgtEl>
                                      </p:cBhvr>
                                    </p:animEffect>
                                    <p:anim calcmode="lin" valueType="num">
                                      <p:cBhvr>
                                        <p:cTn id="62"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63"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4">
                                            <p:txEl>
                                              <p:pRg st="13" end="13"/>
                                            </p:txEl>
                                          </p:spTgt>
                                        </p:tgtEl>
                                        <p:attrNameLst>
                                          <p:attrName>style.visibility</p:attrName>
                                        </p:attrNameLst>
                                      </p:cBhvr>
                                      <p:to>
                                        <p:strVal val="visible"/>
                                      </p:to>
                                    </p:set>
                                    <p:animEffect transition="in" filter="fade">
                                      <p:cBhvr>
                                        <p:cTn id="68" dur="1000"/>
                                        <p:tgtEl>
                                          <p:spTgt spid="4">
                                            <p:txEl>
                                              <p:pRg st="13" end="13"/>
                                            </p:txEl>
                                          </p:spTgt>
                                        </p:tgtEl>
                                      </p:cBhvr>
                                    </p:animEffect>
                                    <p:anim calcmode="lin" valueType="num">
                                      <p:cBhvr>
                                        <p:cTn id="69" dur="10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70" dur="1000" fill="hold"/>
                                        <p:tgtEl>
                                          <p:spTgt spid="4">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4">
                                            <p:txEl>
                                              <p:pRg st="15" end="15"/>
                                            </p:txEl>
                                          </p:spTgt>
                                        </p:tgtEl>
                                        <p:attrNameLst>
                                          <p:attrName>style.visibility</p:attrName>
                                        </p:attrNameLst>
                                      </p:cBhvr>
                                      <p:to>
                                        <p:strVal val="visible"/>
                                      </p:to>
                                    </p:set>
                                    <p:animEffect transition="in" filter="fade">
                                      <p:cBhvr>
                                        <p:cTn id="75" dur="1000"/>
                                        <p:tgtEl>
                                          <p:spTgt spid="4">
                                            <p:txEl>
                                              <p:pRg st="15" end="15"/>
                                            </p:txEl>
                                          </p:spTgt>
                                        </p:tgtEl>
                                      </p:cBhvr>
                                    </p:animEffect>
                                    <p:anim calcmode="lin" valueType="num">
                                      <p:cBhvr>
                                        <p:cTn id="76" dur="1000" fill="hold"/>
                                        <p:tgtEl>
                                          <p:spTgt spid="4">
                                            <p:txEl>
                                              <p:pRg st="15" end="15"/>
                                            </p:txEl>
                                          </p:spTgt>
                                        </p:tgtEl>
                                        <p:attrNameLst>
                                          <p:attrName>ppt_x</p:attrName>
                                        </p:attrNameLst>
                                      </p:cBhvr>
                                      <p:tavLst>
                                        <p:tav tm="0">
                                          <p:val>
                                            <p:strVal val="#ppt_x"/>
                                          </p:val>
                                        </p:tav>
                                        <p:tav tm="100000">
                                          <p:val>
                                            <p:strVal val="#ppt_x"/>
                                          </p:val>
                                        </p:tav>
                                      </p:tavLst>
                                    </p:anim>
                                    <p:anim calcmode="lin" valueType="num">
                                      <p:cBhvr>
                                        <p:cTn id="77" dur="1000" fill="hold"/>
                                        <p:tgtEl>
                                          <p:spTgt spid="4">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4">
                                            <p:txEl>
                                              <p:pRg st="17" end="17"/>
                                            </p:txEl>
                                          </p:spTgt>
                                        </p:tgtEl>
                                        <p:attrNameLst>
                                          <p:attrName>style.visibility</p:attrName>
                                        </p:attrNameLst>
                                      </p:cBhvr>
                                      <p:to>
                                        <p:strVal val="visible"/>
                                      </p:to>
                                    </p:set>
                                    <p:animEffect transition="in" filter="fade">
                                      <p:cBhvr>
                                        <p:cTn id="82" dur="1000"/>
                                        <p:tgtEl>
                                          <p:spTgt spid="4">
                                            <p:txEl>
                                              <p:pRg st="17" end="17"/>
                                            </p:txEl>
                                          </p:spTgt>
                                        </p:tgtEl>
                                      </p:cBhvr>
                                    </p:animEffect>
                                    <p:anim calcmode="lin" valueType="num">
                                      <p:cBhvr>
                                        <p:cTn id="83" dur="1000" fill="hold"/>
                                        <p:tgtEl>
                                          <p:spTgt spid="4">
                                            <p:txEl>
                                              <p:pRg st="17" end="17"/>
                                            </p:txEl>
                                          </p:spTgt>
                                        </p:tgtEl>
                                        <p:attrNameLst>
                                          <p:attrName>ppt_x</p:attrName>
                                        </p:attrNameLst>
                                      </p:cBhvr>
                                      <p:tavLst>
                                        <p:tav tm="0">
                                          <p:val>
                                            <p:strVal val="#ppt_x"/>
                                          </p:val>
                                        </p:tav>
                                        <p:tav tm="100000">
                                          <p:val>
                                            <p:strVal val="#ppt_x"/>
                                          </p:val>
                                        </p:tav>
                                      </p:tavLst>
                                    </p:anim>
                                    <p:anim calcmode="lin" valueType="num">
                                      <p:cBhvr>
                                        <p:cTn id="84" dur="1000" fill="hold"/>
                                        <p:tgtEl>
                                          <p:spTgt spid="4">
                                            <p:txEl>
                                              <p:pRg st="17" end="17"/>
                                            </p:txEl>
                                          </p:spTgt>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4">
                                            <p:txEl>
                                              <p:pRg st="19" end="19"/>
                                            </p:txEl>
                                          </p:spTgt>
                                        </p:tgtEl>
                                        <p:attrNameLst>
                                          <p:attrName>style.visibility</p:attrName>
                                        </p:attrNameLst>
                                      </p:cBhvr>
                                      <p:to>
                                        <p:strVal val="visible"/>
                                      </p:to>
                                    </p:set>
                                    <p:animEffect transition="in" filter="fade">
                                      <p:cBhvr>
                                        <p:cTn id="89" dur="1000"/>
                                        <p:tgtEl>
                                          <p:spTgt spid="4">
                                            <p:txEl>
                                              <p:pRg st="19" end="19"/>
                                            </p:txEl>
                                          </p:spTgt>
                                        </p:tgtEl>
                                      </p:cBhvr>
                                    </p:animEffect>
                                    <p:anim calcmode="lin" valueType="num">
                                      <p:cBhvr>
                                        <p:cTn id="90" dur="1000" fill="hold"/>
                                        <p:tgtEl>
                                          <p:spTgt spid="4">
                                            <p:txEl>
                                              <p:pRg st="19" end="19"/>
                                            </p:txEl>
                                          </p:spTgt>
                                        </p:tgtEl>
                                        <p:attrNameLst>
                                          <p:attrName>ppt_x</p:attrName>
                                        </p:attrNameLst>
                                      </p:cBhvr>
                                      <p:tavLst>
                                        <p:tav tm="0">
                                          <p:val>
                                            <p:strVal val="#ppt_x"/>
                                          </p:val>
                                        </p:tav>
                                        <p:tav tm="100000">
                                          <p:val>
                                            <p:strVal val="#ppt_x"/>
                                          </p:val>
                                        </p:tav>
                                      </p:tavLst>
                                    </p:anim>
                                    <p:anim calcmode="lin" valueType="num">
                                      <p:cBhvr>
                                        <p:cTn id="91" dur="1000" fill="hold"/>
                                        <p:tgtEl>
                                          <p:spTgt spid="4">
                                            <p:txEl>
                                              <p:pRg st="19" end="19"/>
                                            </p:txEl>
                                          </p:spTgt>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4">
                                            <p:txEl>
                                              <p:pRg st="21" end="21"/>
                                            </p:txEl>
                                          </p:spTgt>
                                        </p:tgtEl>
                                        <p:attrNameLst>
                                          <p:attrName>style.visibility</p:attrName>
                                        </p:attrNameLst>
                                      </p:cBhvr>
                                      <p:to>
                                        <p:strVal val="visible"/>
                                      </p:to>
                                    </p:set>
                                    <p:animEffect transition="in" filter="fade">
                                      <p:cBhvr>
                                        <p:cTn id="96" dur="1000"/>
                                        <p:tgtEl>
                                          <p:spTgt spid="4">
                                            <p:txEl>
                                              <p:pRg st="21" end="21"/>
                                            </p:txEl>
                                          </p:spTgt>
                                        </p:tgtEl>
                                      </p:cBhvr>
                                    </p:animEffect>
                                    <p:anim calcmode="lin" valueType="num">
                                      <p:cBhvr>
                                        <p:cTn id="97" dur="1000" fill="hold"/>
                                        <p:tgtEl>
                                          <p:spTgt spid="4">
                                            <p:txEl>
                                              <p:pRg st="21" end="21"/>
                                            </p:txEl>
                                          </p:spTgt>
                                        </p:tgtEl>
                                        <p:attrNameLst>
                                          <p:attrName>ppt_x</p:attrName>
                                        </p:attrNameLst>
                                      </p:cBhvr>
                                      <p:tavLst>
                                        <p:tav tm="0">
                                          <p:val>
                                            <p:strVal val="#ppt_x"/>
                                          </p:val>
                                        </p:tav>
                                        <p:tav tm="100000">
                                          <p:val>
                                            <p:strVal val="#ppt_x"/>
                                          </p:val>
                                        </p:tav>
                                      </p:tavLst>
                                    </p:anim>
                                    <p:anim calcmode="lin" valueType="num">
                                      <p:cBhvr>
                                        <p:cTn id="98" dur="1000" fill="hold"/>
                                        <p:tgtEl>
                                          <p:spTgt spid="4">
                                            <p:txEl>
                                              <p:pRg st="21" end="21"/>
                                            </p:txEl>
                                          </p:spTgt>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4">
                                            <p:txEl>
                                              <p:pRg st="23" end="23"/>
                                            </p:txEl>
                                          </p:spTgt>
                                        </p:tgtEl>
                                        <p:attrNameLst>
                                          <p:attrName>style.visibility</p:attrName>
                                        </p:attrNameLst>
                                      </p:cBhvr>
                                      <p:to>
                                        <p:strVal val="visible"/>
                                      </p:to>
                                    </p:set>
                                    <p:animEffect transition="in" filter="fade">
                                      <p:cBhvr>
                                        <p:cTn id="103" dur="1000"/>
                                        <p:tgtEl>
                                          <p:spTgt spid="4">
                                            <p:txEl>
                                              <p:pRg st="23" end="23"/>
                                            </p:txEl>
                                          </p:spTgt>
                                        </p:tgtEl>
                                      </p:cBhvr>
                                    </p:animEffect>
                                    <p:anim calcmode="lin" valueType="num">
                                      <p:cBhvr>
                                        <p:cTn id="104" dur="1000" fill="hold"/>
                                        <p:tgtEl>
                                          <p:spTgt spid="4">
                                            <p:txEl>
                                              <p:pRg st="23" end="23"/>
                                            </p:txEl>
                                          </p:spTgt>
                                        </p:tgtEl>
                                        <p:attrNameLst>
                                          <p:attrName>ppt_x</p:attrName>
                                        </p:attrNameLst>
                                      </p:cBhvr>
                                      <p:tavLst>
                                        <p:tav tm="0">
                                          <p:val>
                                            <p:strVal val="#ppt_x"/>
                                          </p:val>
                                        </p:tav>
                                        <p:tav tm="100000">
                                          <p:val>
                                            <p:strVal val="#ppt_x"/>
                                          </p:val>
                                        </p:tav>
                                      </p:tavLst>
                                    </p:anim>
                                    <p:anim calcmode="lin" valueType="num">
                                      <p:cBhvr>
                                        <p:cTn id="105" dur="1000" fill="hold"/>
                                        <p:tgtEl>
                                          <p:spTgt spid="4">
                                            <p:txEl>
                                              <p:pRg st="23" end="23"/>
                                            </p:txEl>
                                          </p:spTgt>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4">
                                            <p:txEl>
                                              <p:pRg st="25" end="25"/>
                                            </p:txEl>
                                          </p:spTgt>
                                        </p:tgtEl>
                                        <p:attrNameLst>
                                          <p:attrName>style.visibility</p:attrName>
                                        </p:attrNameLst>
                                      </p:cBhvr>
                                      <p:to>
                                        <p:strVal val="visible"/>
                                      </p:to>
                                    </p:set>
                                    <p:animEffect transition="in" filter="fade">
                                      <p:cBhvr>
                                        <p:cTn id="110" dur="1000"/>
                                        <p:tgtEl>
                                          <p:spTgt spid="4">
                                            <p:txEl>
                                              <p:pRg st="25" end="25"/>
                                            </p:txEl>
                                          </p:spTgt>
                                        </p:tgtEl>
                                      </p:cBhvr>
                                    </p:animEffect>
                                    <p:anim calcmode="lin" valueType="num">
                                      <p:cBhvr>
                                        <p:cTn id="111" dur="1000" fill="hold"/>
                                        <p:tgtEl>
                                          <p:spTgt spid="4">
                                            <p:txEl>
                                              <p:pRg st="25" end="25"/>
                                            </p:txEl>
                                          </p:spTgt>
                                        </p:tgtEl>
                                        <p:attrNameLst>
                                          <p:attrName>ppt_x</p:attrName>
                                        </p:attrNameLst>
                                      </p:cBhvr>
                                      <p:tavLst>
                                        <p:tav tm="0">
                                          <p:val>
                                            <p:strVal val="#ppt_x"/>
                                          </p:val>
                                        </p:tav>
                                        <p:tav tm="100000">
                                          <p:val>
                                            <p:strVal val="#ppt_x"/>
                                          </p:val>
                                        </p:tav>
                                      </p:tavLst>
                                    </p:anim>
                                    <p:anim calcmode="lin" valueType="num">
                                      <p:cBhvr>
                                        <p:cTn id="112" dur="1000" fill="hold"/>
                                        <p:tgtEl>
                                          <p:spTgt spid="4">
                                            <p:txEl>
                                              <p:pRg st="25" end="25"/>
                                            </p:txEl>
                                          </p:spTgt>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4">
                                            <p:txEl>
                                              <p:pRg st="27" end="27"/>
                                            </p:txEl>
                                          </p:spTgt>
                                        </p:tgtEl>
                                        <p:attrNameLst>
                                          <p:attrName>style.visibility</p:attrName>
                                        </p:attrNameLst>
                                      </p:cBhvr>
                                      <p:to>
                                        <p:strVal val="visible"/>
                                      </p:to>
                                    </p:set>
                                    <p:animEffect transition="in" filter="fade">
                                      <p:cBhvr>
                                        <p:cTn id="117" dur="1000"/>
                                        <p:tgtEl>
                                          <p:spTgt spid="4">
                                            <p:txEl>
                                              <p:pRg st="27" end="27"/>
                                            </p:txEl>
                                          </p:spTgt>
                                        </p:tgtEl>
                                      </p:cBhvr>
                                    </p:animEffect>
                                    <p:anim calcmode="lin" valueType="num">
                                      <p:cBhvr>
                                        <p:cTn id="118" dur="1000" fill="hold"/>
                                        <p:tgtEl>
                                          <p:spTgt spid="4">
                                            <p:txEl>
                                              <p:pRg st="27" end="27"/>
                                            </p:txEl>
                                          </p:spTgt>
                                        </p:tgtEl>
                                        <p:attrNameLst>
                                          <p:attrName>ppt_x</p:attrName>
                                        </p:attrNameLst>
                                      </p:cBhvr>
                                      <p:tavLst>
                                        <p:tav tm="0">
                                          <p:val>
                                            <p:strVal val="#ppt_x"/>
                                          </p:val>
                                        </p:tav>
                                        <p:tav tm="100000">
                                          <p:val>
                                            <p:strVal val="#ppt_x"/>
                                          </p:val>
                                        </p:tav>
                                      </p:tavLst>
                                    </p:anim>
                                    <p:anim calcmode="lin" valueType="num">
                                      <p:cBhvr>
                                        <p:cTn id="119" dur="1000" fill="hold"/>
                                        <p:tgtEl>
                                          <p:spTgt spid="4">
                                            <p:txEl>
                                              <p:pRg st="27" end="2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34783" y="1844894"/>
            <a:ext cx="7144143" cy="3693319"/>
          </a:xfrm>
          <a:prstGeom prst="rect">
            <a:avLst/>
          </a:prstGeom>
        </p:spPr>
        <p:txBody>
          <a:bodyPr wrap="square">
            <a:spAutoFit/>
          </a:bodyPr>
          <a:lstStyle/>
          <a:p>
            <a:pPr algn="just"/>
            <a:r>
              <a:rPr lang="es-MX" sz="1400" b="1" dirty="0">
                <a:solidFill>
                  <a:schemeClr val="bg1"/>
                </a:solidFill>
                <a:latin typeface="Arial" panose="020B0604020202020204" pitchFamily="34" charset="0"/>
                <a:cs typeface="Arial" panose="020B0604020202020204" pitchFamily="34" charset="0"/>
              </a:rPr>
              <a:t>Las principales funciones del Instituto Amanecer serán:</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a:solidFill>
                  <a:schemeClr val="bg1"/>
                </a:solidFill>
                <a:latin typeface="Arial" panose="020B0604020202020204" pitchFamily="34" charset="0"/>
                <a:cs typeface="Arial" panose="020B0604020202020204" pitchFamily="34" charset="0"/>
              </a:rPr>
              <a:t>Para la promoción de la contraloría social del programa Amanecer, el Instituto Amanecer tendrá las siguientes funciones:</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a:solidFill>
                  <a:schemeClr val="bg1"/>
                </a:solidFill>
                <a:latin typeface="Arial" panose="020B0604020202020204" pitchFamily="34" charset="0"/>
                <a:cs typeface="Arial" panose="020B0604020202020204" pitchFamily="34" charset="0"/>
              </a:rPr>
              <a:t>I.- Asesorar a los integrantes del </a:t>
            </a:r>
            <a:r>
              <a:rPr lang="es-MX" sz="1100" dirty="0" smtClean="0">
                <a:solidFill>
                  <a:schemeClr val="bg1"/>
                </a:solidFill>
                <a:latin typeface="Arial" panose="020B0604020202020204" pitchFamily="34" charset="0"/>
                <a:cs typeface="Arial" panose="020B0604020202020204" pitchFamily="34" charset="0"/>
              </a:rPr>
              <a:t>Comité </a:t>
            </a:r>
            <a:r>
              <a:rPr lang="es-MX" sz="1100" dirty="0">
                <a:solidFill>
                  <a:schemeClr val="bg1"/>
                </a:solidFill>
                <a:latin typeface="Arial" panose="020B0604020202020204" pitchFamily="34" charset="0"/>
                <a:cs typeface="Arial" panose="020B0604020202020204" pitchFamily="34" charset="0"/>
              </a:rPr>
              <a:t>de </a:t>
            </a:r>
            <a:r>
              <a:rPr lang="es-MX" sz="1100" dirty="0" smtClean="0">
                <a:solidFill>
                  <a:schemeClr val="bg1"/>
                </a:solidFill>
                <a:latin typeface="Arial" panose="020B0604020202020204" pitchFamily="34" charset="0"/>
                <a:cs typeface="Arial" panose="020B0604020202020204" pitchFamily="34" charset="0"/>
              </a:rPr>
              <a:t>Contraloría </a:t>
            </a:r>
            <a:r>
              <a:rPr lang="es-MX" sz="1100" dirty="0">
                <a:solidFill>
                  <a:schemeClr val="bg1"/>
                </a:solidFill>
                <a:latin typeface="Arial" panose="020B0604020202020204" pitchFamily="34" charset="0"/>
                <a:cs typeface="Arial" panose="020B0604020202020204" pitchFamily="34" charset="0"/>
              </a:rPr>
              <a:t>S</a:t>
            </a:r>
            <a:r>
              <a:rPr lang="es-MX" sz="1100" dirty="0" smtClean="0">
                <a:solidFill>
                  <a:schemeClr val="bg1"/>
                </a:solidFill>
                <a:latin typeface="Arial" panose="020B0604020202020204" pitchFamily="34" charset="0"/>
                <a:cs typeface="Arial" panose="020B0604020202020204" pitchFamily="34" charset="0"/>
              </a:rPr>
              <a:t>ocial </a:t>
            </a:r>
            <a:r>
              <a:rPr lang="es-MX" sz="1100" dirty="0">
                <a:solidFill>
                  <a:schemeClr val="bg1"/>
                </a:solidFill>
                <a:latin typeface="Arial" panose="020B0604020202020204" pitchFamily="34" charset="0"/>
                <a:cs typeface="Arial" panose="020B0604020202020204" pitchFamily="34" charset="0"/>
              </a:rPr>
              <a:t>para </a:t>
            </a:r>
            <a:r>
              <a:rPr lang="es-MX" sz="1100" dirty="0" smtClean="0">
                <a:solidFill>
                  <a:schemeClr val="bg1"/>
                </a:solidFill>
                <a:latin typeface="Arial" panose="020B0604020202020204" pitchFamily="34" charset="0"/>
                <a:cs typeface="Arial" panose="020B0604020202020204" pitchFamily="34" charset="0"/>
              </a:rPr>
              <a:t>la correcta ejecución de sus funciones.</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a:solidFill>
                  <a:schemeClr val="bg1"/>
                </a:solidFill>
                <a:latin typeface="Arial" panose="020B0604020202020204" pitchFamily="34" charset="0"/>
                <a:cs typeface="Arial" panose="020B0604020202020204" pitchFamily="34" charset="0"/>
              </a:rPr>
              <a:t>II.- Elaborar los criterios y procedimientos para la verificación de las actividades </a:t>
            </a:r>
            <a:r>
              <a:rPr lang="es-MX" sz="1100" dirty="0" smtClean="0">
                <a:solidFill>
                  <a:schemeClr val="bg1"/>
                </a:solidFill>
                <a:latin typeface="Arial" panose="020B0604020202020204" pitchFamily="34" charset="0"/>
                <a:cs typeface="Arial" panose="020B0604020202020204" pitchFamily="34" charset="0"/>
              </a:rPr>
              <a:t>de </a:t>
            </a:r>
            <a:r>
              <a:rPr lang="es-MX" sz="1100" dirty="0">
                <a:solidFill>
                  <a:schemeClr val="bg1"/>
                </a:solidFill>
                <a:latin typeface="Arial" panose="020B0604020202020204" pitchFamily="34" charset="0"/>
                <a:cs typeface="Arial" panose="020B0604020202020204" pitchFamily="34" charset="0"/>
              </a:rPr>
              <a:t>la contraloría social, así como de los resultados de las actividades de los </a:t>
            </a:r>
            <a:r>
              <a:rPr lang="es-MX" sz="1100" dirty="0" smtClean="0">
                <a:solidFill>
                  <a:schemeClr val="bg1"/>
                </a:solidFill>
                <a:latin typeface="Arial" panose="020B0604020202020204" pitchFamily="34" charset="0"/>
                <a:cs typeface="Arial" panose="020B0604020202020204" pitchFamily="34" charset="0"/>
              </a:rPr>
              <a:t>comités.</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a:solidFill>
                  <a:schemeClr val="bg1"/>
                </a:solidFill>
                <a:latin typeface="Arial" panose="020B0604020202020204" pitchFamily="34" charset="0"/>
                <a:cs typeface="Arial" panose="020B0604020202020204" pitchFamily="34" charset="0"/>
              </a:rPr>
              <a:t>III.- Dar seguimiento a las acciones en materia de contraloría social, con apoyo de las </a:t>
            </a:r>
            <a:r>
              <a:rPr lang="es-MX" sz="1100" dirty="0" smtClean="0">
                <a:solidFill>
                  <a:schemeClr val="bg1"/>
                </a:solidFill>
                <a:latin typeface="Arial" panose="020B0604020202020204" pitchFamily="34" charset="0"/>
                <a:cs typeface="Arial" panose="020B0604020202020204" pitchFamily="34" charset="0"/>
              </a:rPr>
              <a:t>instancias normativas</a:t>
            </a:r>
            <a:r>
              <a:rPr lang="es-MX" sz="1100" dirty="0">
                <a:solidFill>
                  <a:schemeClr val="bg1"/>
                </a:solidFill>
                <a:latin typeface="Arial" panose="020B0604020202020204" pitchFamily="34" charset="0"/>
                <a:cs typeface="Arial" panose="020B0604020202020204" pitchFamily="34" charset="0"/>
              </a:rPr>
              <a:t>, así como emitir las recomendaciones que resulten pertinentes</a:t>
            </a:r>
            <a:r>
              <a:rPr lang="es-MX" sz="1100" dirty="0" smtClean="0">
                <a:solidFill>
                  <a:schemeClr val="bg1"/>
                </a:solidFill>
                <a:latin typeface="Arial" panose="020B0604020202020204" pitchFamily="34" charset="0"/>
                <a:cs typeface="Arial" panose="020B0604020202020204" pitchFamily="34" charset="0"/>
              </a:rPr>
              <a:t>.</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a:solidFill>
                  <a:schemeClr val="bg1"/>
                </a:solidFill>
                <a:latin typeface="Arial" panose="020B0604020202020204" pitchFamily="34" charset="0"/>
                <a:cs typeface="Arial" panose="020B0604020202020204" pitchFamily="34" charset="0"/>
              </a:rPr>
              <a:t>IV.- Establecer mecanismos para presentar sugerencias, quejas y denuncias de los actos irregulares de funcionarios e integrantes del comité</a:t>
            </a:r>
            <a:r>
              <a:rPr lang="es-MX" sz="1100" dirty="0" smtClean="0">
                <a:solidFill>
                  <a:schemeClr val="bg1"/>
                </a:solidFill>
                <a:latin typeface="Arial" panose="020B0604020202020204" pitchFamily="34" charset="0"/>
                <a:cs typeface="Arial" panose="020B0604020202020204" pitchFamily="34" charset="0"/>
              </a:rPr>
              <a:t>.</a:t>
            </a:r>
          </a:p>
          <a:p>
            <a:pPr algn="just"/>
            <a:endParaRPr lang="es-MX" sz="1100" dirty="0">
              <a:solidFill>
                <a:schemeClr val="bg1"/>
              </a:solidFill>
              <a:latin typeface="Arial" panose="020B0604020202020204" pitchFamily="34" charset="0"/>
              <a:cs typeface="Arial" panose="020B0604020202020204" pitchFamily="34" charset="0"/>
            </a:endParaRPr>
          </a:p>
          <a:p>
            <a:pPr algn="just"/>
            <a:endParaRPr lang="es-MX" sz="1100" dirty="0">
              <a:solidFill>
                <a:schemeClr val="bg1"/>
              </a:solidFill>
              <a:latin typeface="Arial" panose="020B0604020202020204" pitchFamily="34" charset="0"/>
              <a:cs typeface="Arial" panose="020B0604020202020204" pitchFamily="34" charset="0"/>
            </a:endParaRPr>
          </a:p>
          <a:p>
            <a:pPr algn="just"/>
            <a:endParaRPr lang="es-MX" sz="1100" dirty="0">
              <a:solidFill>
                <a:schemeClr val="bg1"/>
              </a:solidFill>
              <a:latin typeface="Arial" panose="020B0604020202020204" pitchFamily="34" charset="0"/>
              <a:cs typeface="Arial" panose="020B0604020202020204" pitchFamily="34" charset="0"/>
            </a:endParaRPr>
          </a:p>
          <a:p>
            <a:pPr algn="just"/>
            <a:endParaRPr lang="es-MX" sz="1100" dirty="0" smtClean="0">
              <a:solidFill>
                <a:schemeClr val="bg1"/>
              </a:solidFill>
              <a:latin typeface="Arial" panose="020B0604020202020204" pitchFamily="34" charset="0"/>
              <a:cs typeface="Arial" panose="020B0604020202020204" pitchFamily="34" charset="0"/>
            </a:endParaRPr>
          </a:p>
          <a:p>
            <a:pPr algn="just"/>
            <a:endParaRPr lang="es-MX" sz="1100" dirty="0">
              <a:solidFill>
                <a:schemeClr val="bg1"/>
              </a:solidFill>
              <a:latin typeface="Arial" panose="020B0604020202020204" pitchFamily="34" charset="0"/>
              <a:cs typeface="Arial" panose="020B0604020202020204" pitchFamily="34" charset="0"/>
            </a:endParaRPr>
          </a:p>
          <a:p>
            <a:pPr algn="just"/>
            <a:endParaRPr lang="es-MX" sz="1100" dirty="0">
              <a:solidFill>
                <a:schemeClr val="bg1"/>
              </a:solidFill>
              <a:latin typeface="Arial" panose="020B0604020202020204" pitchFamily="34" charset="0"/>
              <a:cs typeface="Arial" panose="020B0604020202020204" pitchFamily="34" charset="0"/>
            </a:endParaRPr>
          </a:p>
        </p:txBody>
      </p:sp>
      <p:grpSp>
        <p:nvGrpSpPr>
          <p:cNvPr id="16" name="Grupo 15"/>
          <p:cNvGrpSpPr/>
          <p:nvPr/>
        </p:nvGrpSpPr>
        <p:grpSpPr>
          <a:xfrm>
            <a:off x="7416800" y="-18018"/>
            <a:ext cx="1746251" cy="9236730"/>
            <a:chOff x="7416800" y="-18018"/>
            <a:chExt cx="1746251" cy="9236730"/>
          </a:xfrm>
        </p:grpSpPr>
        <p:grpSp>
          <p:nvGrpSpPr>
            <p:cNvPr id="15" name="Grupo 14"/>
            <p:cNvGrpSpPr/>
            <p:nvPr/>
          </p:nvGrpSpPr>
          <p:grpSpPr>
            <a:xfrm>
              <a:off x="7416800" y="-18018"/>
              <a:ext cx="1746251" cy="6934455"/>
              <a:chOff x="7416800" y="-18018"/>
              <a:chExt cx="1746251" cy="6934455"/>
            </a:xfrm>
          </p:grpSpPr>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8826" y="-18018"/>
                <a:ext cx="1744225" cy="1133747"/>
              </a:xfrm>
              <a:prstGeom prst="rect">
                <a:avLst/>
              </a:prstGeom>
            </p:spPr>
          </p:pic>
          <p:pic>
            <p:nvPicPr>
              <p:cNvPr id="10" name="Imagen 9"/>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16347"/>
              <a:stretch/>
            </p:blipFill>
            <p:spPr>
              <a:xfrm>
                <a:off x="7420120" y="1115729"/>
                <a:ext cx="1739069" cy="1290587"/>
              </a:xfrm>
              <a:prstGeom prst="rect">
                <a:avLst/>
              </a:prstGeom>
            </p:spPr>
          </p:pic>
          <p:pic>
            <p:nvPicPr>
              <p:cNvPr id="11" name="Imagen 10"/>
              <p:cNvPicPr>
                <a:picLocks noChangeAspect="1"/>
              </p:cNvPicPr>
              <p:nvPr/>
            </p:nvPicPr>
            <p:blipFill rotWithShape="1">
              <a:blip r:embed="rId5">
                <a:extLst>
                  <a:ext uri="{28A0092B-C50C-407E-A947-70E740481C1C}">
                    <a14:useLocalDpi xmlns:a14="http://schemas.microsoft.com/office/drawing/2010/main" val="0"/>
                  </a:ext>
                </a:extLst>
              </a:blip>
              <a:srcRect l="26043" r="45426" b="35885"/>
              <a:stretch/>
            </p:blipFill>
            <p:spPr>
              <a:xfrm>
                <a:off x="7416800" y="2406316"/>
                <a:ext cx="1739153" cy="1844296"/>
              </a:xfrm>
              <a:prstGeom prst="rect">
                <a:avLst/>
              </a:prstGeom>
            </p:spPr>
          </p:pic>
          <p:pic>
            <p:nvPicPr>
              <p:cNvPr id="12" name="Imagen 11"/>
              <p:cNvPicPr>
                <a:picLocks noChangeAspect="1"/>
              </p:cNvPicPr>
              <p:nvPr/>
            </p:nvPicPr>
            <p:blipFill rotWithShape="1">
              <a:blip r:embed="rId6" cstate="print">
                <a:extLst>
                  <a:ext uri="{28A0092B-C50C-407E-A947-70E740481C1C}">
                    <a14:useLocalDpi xmlns:a14="http://schemas.microsoft.com/office/drawing/2010/main" val="0"/>
                  </a:ext>
                </a:extLst>
              </a:blip>
              <a:srcRect r="29781"/>
              <a:stretch/>
            </p:blipFill>
            <p:spPr>
              <a:xfrm>
                <a:off x="7416801" y="4250612"/>
                <a:ext cx="1746250" cy="1335727"/>
              </a:xfrm>
              <a:prstGeom prst="rect">
                <a:avLst/>
              </a:prstGeom>
            </p:spPr>
          </p:pic>
          <p:pic>
            <p:nvPicPr>
              <p:cNvPr id="13" name="Imagen 12"/>
              <p:cNvPicPr>
                <a:picLocks noChangeAspect="1"/>
              </p:cNvPicPr>
              <p:nvPr/>
            </p:nvPicPr>
            <p:blipFill rotWithShape="1">
              <a:blip r:embed="rId7" cstate="print">
                <a:extLst>
                  <a:ext uri="{28A0092B-C50C-407E-A947-70E740481C1C}">
                    <a14:useLocalDpi xmlns:a14="http://schemas.microsoft.com/office/drawing/2010/main" val="0"/>
                  </a:ext>
                </a:extLst>
              </a:blip>
              <a:srcRect r="12551"/>
              <a:stretch/>
            </p:blipFill>
            <p:spPr>
              <a:xfrm>
                <a:off x="7416801" y="5586339"/>
                <a:ext cx="1743242" cy="1330098"/>
              </a:xfrm>
              <a:prstGeom prst="rect">
                <a:avLst/>
              </a:prstGeom>
            </p:spPr>
          </p:pic>
        </p:grpSp>
        <p:cxnSp>
          <p:nvCxnSpPr>
            <p:cNvPr id="14" name="Conector recto 13"/>
            <p:cNvCxnSpPr/>
            <p:nvPr/>
          </p:nvCxnSpPr>
          <p:spPr>
            <a:xfrm rot="5400000">
              <a:off x="2798435" y="4600347"/>
              <a:ext cx="9236730"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344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1000"/>
                                        <p:tgtEl>
                                          <p:spTgt spid="4">
                                            <p:txEl>
                                              <p:pRg st="4" end="4"/>
                                            </p:txEl>
                                          </p:spTgt>
                                        </p:tgtEl>
                                      </p:cBhvr>
                                    </p:animEffect>
                                    <p:anim calcmode="lin" valueType="num">
                                      <p:cBhvr>
                                        <p:cTn id="27"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1000"/>
                                        <p:tgtEl>
                                          <p:spTgt spid="4">
                                            <p:txEl>
                                              <p:pRg st="6" end="6"/>
                                            </p:txEl>
                                          </p:spTgt>
                                        </p:tgtEl>
                                      </p:cBhvr>
                                    </p:animEffect>
                                    <p:anim calcmode="lin" valueType="num">
                                      <p:cBhvr>
                                        <p:cTn id="34"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4">
                                            <p:txEl>
                                              <p:pRg st="8" end="8"/>
                                            </p:txEl>
                                          </p:spTgt>
                                        </p:tgtEl>
                                        <p:attrNameLst>
                                          <p:attrName>style.visibility</p:attrName>
                                        </p:attrNameLst>
                                      </p:cBhvr>
                                      <p:to>
                                        <p:strVal val="visible"/>
                                      </p:to>
                                    </p:set>
                                    <p:animEffect transition="in" filter="fade">
                                      <p:cBhvr>
                                        <p:cTn id="40" dur="1000"/>
                                        <p:tgtEl>
                                          <p:spTgt spid="4">
                                            <p:txEl>
                                              <p:pRg st="8" end="8"/>
                                            </p:txEl>
                                          </p:spTgt>
                                        </p:tgtEl>
                                      </p:cBhvr>
                                    </p:animEffect>
                                    <p:anim calcmode="lin" valueType="num">
                                      <p:cBhvr>
                                        <p:cTn id="41"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42"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Effect transition="in" filter="fade">
                                      <p:cBhvr>
                                        <p:cTn id="47" dur="1000"/>
                                        <p:tgtEl>
                                          <p:spTgt spid="4">
                                            <p:txEl>
                                              <p:pRg st="10" end="10"/>
                                            </p:txEl>
                                          </p:spTgt>
                                        </p:tgtEl>
                                      </p:cBhvr>
                                    </p:animEffect>
                                    <p:anim calcmode="lin" valueType="num">
                                      <p:cBhvr>
                                        <p:cTn id="48"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49"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65535" y="702743"/>
            <a:ext cx="7144143" cy="5170646"/>
          </a:xfrm>
          <a:prstGeom prst="rect">
            <a:avLst/>
          </a:prstGeom>
        </p:spPr>
        <p:txBody>
          <a:bodyPr wrap="square">
            <a:spAutoFit/>
          </a:bodyPr>
          <a:lstStyle/>
          <a:p>
            <a:r>
              <a:rPr lang="es-MX" sz="1100" dirty="0">
                <a:solidFill>
                  <a:schemeClr val="bg1"/>
                </a:solidFill>
                <a:latin typeface="Arial" panose="020B0604020202020204" pitchFamily="34" charset="0"/>
                <a:cs typeface="Arial" panose="020B0604020202020204" pitchFamily="34" charset="0"/>
              </a:rPr>
              <a:t> </a:t>
            </a:r>
            <a:endParaRPr lang="es-MX" sz="1100" b="1" dirty="0">
              <a:solidFill>
                <a:schemeClr val="bg1"/>
              </a:solidFill>
              <a:latin typeface="Arial" panose="020B0604020202020204" pitchFamily="34" charset="0"/>
              <a:cs typeface="Arial" panose="020B0604020202020204" pitchFamily="34" charset="0"/>
            </a:endParaRPr>
          </a:p>
          <a:p>
            <a:pPr algn="just"/>
            <a:r>
              <a:rPr lang="es-MX" sz="1400" b="1" dirty="0">
                <a:solidFill>
                  <a:schemeClr val="bg1"/>
                </a:solidFill>
                <a:latin typeface="Arial" panose="020B0604020202020204" pitchFamily="34" charset="0"/>
                <a:cs typeface="Arial" panose="020B0604020202020204" pitchFamily="34" charset="0"/>
              </a:rPr>
              <a:t>Procedimiento para la integración del comité</a:t>
            </a:r>
            <a:r>
              <a:rPr lang="es-MX" sz="1400" b="1" dirty="0" smtClean="0">
                <a:solidFill>
                  <a:schemeClr val="bg1"/>
                </a:solidFill>
                <a:latin typeface="Arial" panose="020B0604020202020204" pitchFamily="34" charset="0"/>
                <a:cs typeface="Arial" panose="020B0604020202020204" pitchFamily="34" charset="0"/>
              </a:rPr>
              <a:t>:</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a:solidFill>
                  <a:schemeClr val="bg1"/>
                </a:solidFill>
                <a:latin typeface="Arial" panose="020B0604020202020204" pitchFamily="34" charset="0"/>
                <a:cs typeface="Arial" panose="020B0604020202020204" pitchFamily="34" charset="0"/>
              </a:rPr>
              <a:t>Se organizará  una reunión al inicio de la ejecución del programa en el cual estén presentes los beneficiarios y representante y/o personal del Instituto Amanecer encargados de la ejecución del programa en la que se llevará a cabo lo siguiente</a:t>
            </a:r>
            <a:r>
              <a:rPr lang="es-MX" sz="1100" dirty="0" smtClean="0">
                <a:solidFill>
                  <a:schemeClr val="bg1"/>
                </a:solidFill>
                <a:latin typeface="Arial" panose="020B0604020202020204" pitchFamily="34" charset="0"/>
                <a:cs typeface="Arial" panose="020B0604020202020204" pitchFamily="34" charset="0"/>
              </a:rPr>
              <a:t>:</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a:solidFill>
                  <a:schemeClr val="bg1"/>
                </a:solidFill>
                <a:latin typeface="Arial" panose="020B0604020202020204" pitchFamily="34" charset="0"/>
                <a:cs typeface="Arial" panose="020B0604020202020204" pitchFamily="34" charset="0"/>
              </a:rPr>
              <a:t>Los beneficiarios del programa  acordarán la constitución del </a:t>
            </a:r>
            <a:r>
              <a:rPr lang="es-MX" sz="1100" dirty="0" smtClean="0">
                <a:solidFill>
                  <a:schemeClr val="bg1"/>
                </a:solidFill>
                <a:latin typeface="Arial" panose="020B0604020202020204" pitchFamily="34" charset="0"/>
                <a:cs typeface="Arial" panose="020B0604020202020204" pitchFamily="34" charset="0"/>
              </a:rPr>
              <a:t>comité </a:t>
            </a:r>
            <a:r>
              <a:rPr lang="es-MX" sz="1100" dirty="0">
                <a:solidFill>
                  <a:schemeClr val="bg1"/>
                </a:solidFill>
                <a:latin typeface="Arial" panose="020B0604020202020204" pitchFamily="34" charset="0"/>
                <a:cs typeface="Arial" panose="020B0604020202020204" pitchFamily="34" charset="0"/>
              </a:rPr>
              <a:t>y elegirán por mayoría de votos a los integrantes del mismo, lo cual deberá hacerse constar por escrito. El </a:t>
            </a:r>
            <a:r>
              <a:rPr lang="es-MX" sz="1100" dirty="0" smtClean="0">
                <a:solidFill>
                  <a:schemeClr val="bg1"/>
                </a:solidFill>
                <a:latin typeface="Arial" panose="020B0604020202020204" pitchFamily="34" charset="0"/>
                <a:cs typeface="Arial" panose="020B0604020202020204" pitchFamily="34" charset="0"/>
              </a:rPr>
              <a:t>Instituto </a:t>
            </a:r>
            <a:r>
              <a:rPr lang="es-MX" sz="1100" dirty="0">
                <a:solidFill>
                  <a:schemeClr val="bg1"/>
                </a:solidFill>
                <a:latin typeface="Arial" panose="020B0604020202020204" pitchFamily="34" charset="0"/>
                <a:cs typeface="Arial" panose="020B0604020202020204" pitchFamily="34" charset="0"/>
              </a:rPr>
              <a:t>A</a:t>
            </a:r>
            <a:r>
              <a:rPr lang="es-MX" sz="1100" dirty="0" smtClean="0">
                <a:solidFill>
                  <a:schemeClr val="bg1"/>
                </a:solidFill>
                <a:latin typeface="Arial" panose="020B0604020202020204" pitchFamily="34" charset="0"/>
                <a:cs typeface="Arial" panose="020B0604020202020204" pitchFamily="34" charset="0"/>
              </a:rPr>
              <a:t>manecer </a:t>
            </a:r>
            <a:r>
              <a:rPr lang="es-MX" sz="1100" dirty="0">
                <a:solidFill>
                  <a:schemeClr val="bg1"/>
                </a:solidFill>
                <a:latin typeface="Arial" panose="020B0604020202020204" pitchFamily="34" charset="0"/>
                <a:cs typeface="Arial" panose="020B0604020202020204" pitchFamily="34" charset="0"/>
              </a:rPr>
              <a:t>promoverá que el Comité se integre equitativamente por mujeres y hombres. </a:t>
            </a:r>
            <a:endParaRPr lang="es-MX" sz="1100" dirty="0" smtClean="0">
              <a:solidFill>
                <a:schemeClr val="bg1"/>
              </a:solidFill>
              <a:latin typeface="Arial" panose="020B0604020202020204" pitchFamily="34" charset="0"/>
              <a:cs typeface="Arial" panose="020B0604020202020204" pitchFamily="34" charset="0"/>
            </a:endParaRP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a:solidFill>
                  <a:schemeClr val="bg1"/>
                </a:solidFill>
                <a:latin typeface="Arial" panose="020B0604020202020204" pitchFamily="34" charset="0"/>
                <a:cs typeface="Arial" panose="020B0604020202020204" pitchFamily="34" charset="0"/>
              </a:rPr>
              <a:t>Los integrantes del </a:t>
            </a:r>
            <a:r>
              <a:rPr lang="es-MX" sz="1100" dirty="0" smtClean="0">
                <a:solidFill>
                  <a:schemeClr val="bg1"/>
                </a:solidFill>
                <a:latin typeface="Arial" panose="020B0604020202020204" pitchFamily="34" charset="0"/>
                <a:cs typeface="Arial" panose="020B0604020202020204" pitchFamily="34" charset="0"/>
              </a:rPr>
              <a:t>comité </a:t>
            </a:r>
            <a:r>
              <a:rPr lang="es-MX" sz="1100" dirty="0">
                <a:solidFill>
                  <a:schemeClr val="bg1"/>
                </a:solidFill>
                <a:latin typeface="Arial" panose="020B0604020202020204" pitchFamily="34" charset="0"/>
                <a:cs typeface="Arial" panose="020B0604020202020204" pitchFamily="34" charset="0"/>
              </a:rPr>
              <a:t>entregarán al instituto amanecer  un escrito libre para solicitar el registro del propio </a:t>
            </a:r>
            <a:r>
              <a:rPr lang="es-MX" sz="1100" dirty="0" smtClean="0">
                <a:solidFill>
                  <a:schemeClr val="bg1"/>
                </a:solidFill>
                <a:latin typeface="Arial" panose="020B0604020202020204" pitchFamily="34" charset="0"/>
                <a:cs typeface="Arial" panose="020B0604020202020204" pitchFamily="34" charset="0"/>
              </a:rPr>
              <a:t>comité. El </a:t>
            </a:r>
            <a:r>
              <a:rPr lang="es-MX" sz="1100" dirty="0">
                <a:solidFill>
                  <a:schemeClr val="bg1"/>
                </a:solidFill>
                <a:latin typeface="Arial" panose="020B0604020202020204" pitchFamily="34" charset="0"/>
                <a:cs typeface="Arial" panose="020B0604020202020204" pitchFamily="34" charset="0"/>
              </a:rPr>
              <a:t>escrito deberá contener el nombre del programa amanecer,  el ejercicio fiscal respectivo, la representación y domicilio legal del </a:t>
            </a:r>
            <a:r>
              <a:rPr lang="es-MX" sz="1100" dirty="0" smtClean="0">
                <a:solidFill>
                  <a:schemeClr val="bg1"/>
                </a:solidFill>
                <a:latin typeface="Arial" panose="020B0604020202020204" pitchFamily="34" charset="0"/>
                <a:cs typeface="Arial" panose="020B0604020202020204" pitchFamily="34" charset="0"/>
              </a:rPr>
              <a:t>comité</a:t>
            </a:r>
            <a:r>
              <a:rPr lang="es-MX" sz="1100" dirty="0">
                <a:solidFill>
                  <a:schemeClr val="bg1"/>
                </a:solidFill>
                <a:latin typeface="Arial" panose="020B0604020202020204" pitchFamily="34" charset="0"/>
                <a:cs typeface="Arial" panose="020B0604020202020204" pitchFamily="34" charset="0"/>
              </a:rPr>
              <a:t>, así como los mecanismos e instrumentos que utilizará para el ejercicio de sus actividades, con base en la </a:t>
            </a:r>
            <a:r>
              <a:rPr lang="es-MX" sz="1100" dirty="0" smtClean="0">
                <a:solidFill>
                  <a:schemeClr val="bg1"/>
                </a:solidFill>
                <a:latin typeface="Arial" panose="020B0604020202020204" pitchFamily="34" charset="0"/>
                <a:cs typeface="Arial" panose="020B0604020202020204" pitchFamily="34" charset="0"/>
              </a:rPr>
              <a:t>guía </a:t>
            </a:r>
            <a:r>
              <a:rPr lang="es-MX" sz="1100" dirty="0">
                <a:solidFill>
                  <a:schemeClr val="bg1"/>
                </a:solidFill>
                <a:latin typeface="Arial" panose="020B0604020202020204" pitchFamily="34" charset="0"/>
                <a:cs typeface="Arial" panose="020B0604020202020204" pitchFamily="34" charset="0"/>
              </a:rPr>
              <a:t>o</a:t>
            </a:r>
            <a:r>
              <a:rPr lang="es-MX" sz="1100" dirty="0" smtClean="0">
                <a:solidFill>
                  <a:schemeClr val="bg1"/>
                </a:solidFill>
                <a:latin typeface="Arial" panose="020B0604020202020204" pitchFamily="34" charset="0"/>
                <a:cs typeface="Arial" panose="020B0604020202020204" pitchFamily="34" charset="0"/>
              </a:rPr>
              <a:t>perativa</a:t>
            </a:r>
            <a:r>
              <a:rPr lang="es-MX" sz="1100" dirty="0">
                <a:solidFill>
                  <a:schemeClr val="bg1"/>
                </a:solidFill>
                <a:latin typeface="Arial" panose="020B0604020202020204" pitchFamily="34" charset="0"/>
                <a:cs typeface="Arial" panose="020B0604020202020204" pitchFamily="34" charset="0"/>
              </a:rPr>
              <a:t>;</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a:solidFill>
                  <a:schemeClr val="bg1"/>
                </a:solidFill>
                <a:latin typeface="Arial" panose="020B0604020202020204" pitchFamily="34" charset="0"/>
                <a:cs typeface="Arial" panose="020B0604020202020204" pitchFamily="34" charset="0"/>
              </a:rPr>
              <a:t> El </a:t>
            </a:r>
            <a:r>
              <a:rPr lang="es-MX" sz="1100" dirty="0" smtClean="0">
                <a:solidFill>
                  <a:schemeClr val="bg1"/>
                </a:solidFill>
                <a:latin typeface="Arial" panose="020B0604020202020204" pitchFamily="34" charset="0"/>
                <a:cs typeface="Arial" panose="020B0604020202020204" pitchFamily="34" charset="0"/>
              </a:rPr>
              <a:t>Instituto Amanecer </a:t>
            </a:r>
            <a:r>
              <a:rPr lang="es-MX" sz="1100" dirty="0">
                <a:solidFill>
                  <a:schemeClr val="bg1"/>
                </a:solidFill>
                <a:latin typeface="Arial" panose="020B0604020202020204" pitchFamily="34" charset="0"/>
                <a:cs typeface="Arial" panose="020B0604020202020204" pitchFamily="34" charset="0"/>
              </a:rPr>
              <a:t>tomará nota de la solicitud y verificará que los integrantes del </a:t>
            </a:r>
            <a:r>
              <a:rPr lang="es-MX" sz="1100" dirty="0" smtClean="0">
                <a:solidFill>
                  <a:schemeClr val="bg1"/>
                </a:solidFill>
                <a:latin typeface="Arial" panose="020B0604020202020204" pitchFamily="34" charset="0"/>
                <a:cs typeface="Arial" panose="020B0604020202020204" pitchFamily="34" charset="0"/>
              </a:rPr>
              <a:t>comité </a:t>
            </a:r>
            <a:r>
              <a:rPr lang="es-MX" sz="1100" dirty="0">
                <a:solidFill>
                  <a:schemeClr val="bg1"/>
                </a:solidFill>
                <a:latin typeface="Arial" panose="020B0604020202020204" pitchFamily="34" charset="0"/>
                <a:cs typeface="Arial" panose="020B0604020202020204" pitchFamily="34" charset="0"/>
              </a:rPr>
              <a:t>tengan la calidad de beneficiarios, conforme al padrón correspondiente. En el caso de que alguno de los integrantes del </a:t>
            </a:r>
            <a:r>
              <a:rPr lang="es-MX" sz="1100" dirty="0" smtClean="0">
                <a:solidFill>
                  <a:schemeClr val="bg1"/>
                </a:solidFill>
                <a:latin typeface="Arial" panose="020B0604020202020204" pitchFamily="34" charset="0"/>
                <a:cs typeface="Arial" panose="020B0604020202020204" pitchFamily="34" charset="0"/>
              </a:rPr>
              <a:t>comité </a:t>
            </a:r>
            <a:r>
              <a:rPr lang="es-MX" sz="1100" dirty="0">
                <a:solidFill>
                  <a:schemeClr val="bg1"/>
                </a:solidFill>
                <a:latin typeface="Arial" panose="020B0604020202020204" pitchFamily="34" charset="0"/>
                <a:cs typeface="Arial" panose="020B0604020202020204" pitchFamily="34" charset="0"/>
              </a:rPr>
              <a:t>no tenga el carácter de beneficiario, el instituto  deberá informarlo inmediatamente al propio </a:t>
            </a:r>
            <a:r>
              <a:rPr lang="es-MX" sz="1100" dirty="0" smtClean="0">
                <a:solidFill>
                  <a:schemeClr val="bg1"/>
                </a:solidFill>
                <a:latin typeface="Arial" panose="020B0604020202020204" pitchFamily="34" charset="0"/>
                <a:cs typeface="Arial" panose="020B0604020202020204" pitchFamily="34" charset="0"/>
              </a:rPr>
              <a:t>comité</a:t>
            </a:r>
            <a:r>
              <a:rPr lang="es-MX" sz="1100" dirty="0">
                <a:solidFill>
                  <a:schemeClr val="bg1"/>
                </a:solidFill>
                <a:latin typeface="Arial" panose="020B0604020202020204" pitchFamily="34" charset="0"/>
                <a:cs typeface="Arial" panose="020B0604020202020204" pitchFamily="34" charset="0"/>
              </a:rPr>
              <a:t>, a efecto de que éste realice las aclaraciones conducentes o se elija al nuevo integrante.</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a:solidFill>
                  <a:schemeClr val="bg1"/>
                </a:solidFill>
                <a:latin typeface="Arial" panose="020B0604020202020204" pitchFamily="34" charset="0"/>
                <a:cs typeface="Arial" panose="020B0604020202020204" pitchFamily="34" charset="0"/>
              </a:rPr>
              <a:t>Este comité será asesorado por el instituto, mismo que proporcionará información sobre la operación del programa, así como el ejercicio de las actividades. De no existir objeción alguna, deberá expedir la constancia de registro del </a:t>
            </a:r>
            <a:r>
              <a:rPr lang="es-MX" sz="1100" dirty="0" smtClean="0">
                <a:solidFill>
                  <a:schemeClr val="bg1"/>
                </a:solidFill>
                <a:latin typeface="Arial" panose="020B0604020202020204" pitchFamily="34" charset="0"/>
                <a:cs typeface="Arial" panose="020B0604020202020204" pitchFamily="34" charset="0"/>
              </a:rPr>
              <a:t>comité </a:t>
            </a:r>
            <a:r>
              <a:rPr lang="es-MX" sz="1100" dirty="0">
                <a:solidFill>
                  <a:schemeClr val="bg1"/>
                </a:solidFill>
                <a:latin typeface="Arial" panose="020B0604020202020204" pitchFamily="34" charset="0"/>
                <a:cs typeface="Arial" panose="020B0604020202020204" pitchFamily="34" charset="0"/>
              </a:rPr>
              <a:t>dentro de un plazo de quince días hábiles, contados a partir de la fecha de presentación de la solicitud de registro, así como capturar la información relativa al registro del Comité en el Sistema Informático de Vigilancia y Control.</a:t>
            </a:r>
          </a:p>
          <a:p>
            <a:endParaRPr lang="es-MX" sz="1100" b="1" dirty="0">
              <a:solidFill>
                <a:schemeClr val="bg1"/>
              </a:solidFill>
              <a:latin typeface="Arial" panose="020B0604020202020204" pitchFamily="34" charset="0"/>
              <a:cs typeface="Arial" panose="020B0604020202020204" pitchFamily="34" charset="0"/>
            </a:endParaRPr>
          </a:p>
          <a:p>
            <a:endParaRPr lang="es-MX" sz="1100" b="1" dirty="0">
              <a:solidFill>
                <a:schemeClr val="bg1"/>
              </a:solidFill>
              <a:latin typeface="Arial" panose="020B0604020202020204" pitchFamily="34" charset="0"/>
              <a:cs typeface="Arial" panose="020B0604020202020204" pitchFamily="34" charset="0"/>
            </a:endParaRPr>
          </a:p>
          <a:p>
            <a:pPr algn="just"/>
            <a:endParaRPr lang="es-MX" sz="1100" dirty="0">
              <a:solidFill>
                <a:schemeClr val="bg1"/>
              </a:solidFill>
              <a:latin typeface="Arial" panose="020B0604020202020204" pitchFamily="34" charset="0"/>
              <a:cs typeface="Arial" panose="020B0604020202020204" pitchFamily="34" charset="0"/>
            </a:endParaRPr>
          </a:p>
          <a:p>
            <a:pPr algn="just"/>
            <a:endParaRPr lang="es-MX" sz="1100" dirty="0">
              <a:solidFill>
                <a:schemeClr val="bg1"/>
              </a:solidFill>
              <a:latin typeface="Arial" panose="020B0604020202020204" pitchFamily="34" charset="0"/>
              <a:cs typeface="Arial" panose="020B0604020202020204" pitchFamily="34" charset="0"/>
            </a:endParaRPr>
          </a:p>
        </p:txBody>
      </p:sp>
      <p:grpSp>
        <p:nvGrpSpPr>
          <p:cNvPr id="16" name="Grupo 15"/>
          <p:cNvGrpSpPr/>
          <p:nvPr/>
        </p:nvGrpSpPr>
        <p:grpSpPr>
          <a:xfrm>
            <a:off x="7416800" y="-18018"/>
            <a:ext cx="1746251" cy="9236730"/>
            <a:chOff x="7416800" y="-18018"/>
            <a:chExt cx="1746251" cy="9236730"/>
          </a:xfrm>
        </p:grpSpPr>
        <p:grpSp>
          <p:nvGrpSpPr>
            <p:cNvPr id="15" name="Grupo 14"/>
            <p:cNvGrpSpPr/>
            <p:nvPr/>
          </p:nvGrpSpPr>
          <p:grpSpPr>
            <a:xfrm>
              <a:off x="7416800" y="-18018"/>
              <a:ext cx="1746251" cy="6934455"/>
              <a:chOff x="7416800" y="-18018"/>
              <a:chExt cx="1746251" cy="6934455"/>
            </a:xfrm>
          </p:grpSpPr>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8826" y="-18018"/>
                <a:ext cx="1744225" cy="1133747"/>
              </a:xfrm>
              <a:prstGeom prst="rect">
                <a:avLst/>
              </a:prstGeom>
            </p:spPr>
          </p:pic>
          <p:pic>
            <p:nvPicPr>
              <p:cNvPr id="10" name="Imagen 9"/>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16347"/>
              <a:stretch/>
            </p:blipFill>
            <p:spPr>
              <a:xfrm>
                <a:off x="7420120" y="1115729"/>
                <a:ext cx="1739069" cy="1290587"/>
              </a:xfrm>
              <a:prstGeom prst="rect">
                <a:avLst/>
              </a:prstGeom>
            </p:spPr>
          </p:pic>
          <p:pic>
            <p:nvPicPr>
              <p:cNvPr id="11" name="Imagen 10"/>
              <p:cNvPicPr>
                <a:picLocks noChangeAspect="1"/>
              </p:cNvPicPr>
              <p:nvPr/>
            </p:nvPicPr>
            <p:blipFill rotWithShape="1">
              <a:blip r:embed="rId5">
                <a:extLst>
                  <a:ext uri="{28A0092B-C50C-407E-A947-70E740481C1C}">
                    <a14:useLocalDpi xmlns:a14="http://schemas.microsoft.com/office/drawing/2010/main" val="0"/>
                  </a:ext>
                </a:extLst>
              </a:blip>
              <a:srcRect l="26043" r="45426" b="35885"/>
              <a:stretch/>
            </p:blipFill>
            <p:spPr>
              <a:xfrm>
                <a:off x="7416800" y="2406316"/>
                <a:ext cx="1739153" cy="1844296"/>
              </a:xfrm>
              <a:prstGeom prst="rect">
                <a:avLst/>
              </a:prstGeom>
            </p:spPr>
          </p:pic>
          <p:pic>
            <p:nvPicPr>
              <p:cNvPr id="12" name="Imagen 11"/>
              <p:cNvPicPr>
                <a:picLocks noChangeAspect="1"/>
              </p:cNvPicPr>
              <p:nvPr/>
            </p:nvPicPr>
            <p:blipFill rotWithShape="1">
              <a:blip r:embed="rId6" cstate="print">
                <a:extLst>
                  <a:ext uri="{28A0092B-C50C-407E-A947-70E740481C1C}">
                    <a14:useLocalDpi xmlns:a14="http://schemas.microsoft.com/office/drawing/2010/main" val="0"/>
                  </a:ext>
                </a:extLst>
              </a:blip>
              <a:srcRect r="29781"/>
              <a:stretch/>
            </p:blipFill>
            <p:spPr>
              <a:xfrm>
                <a:off x="7416801" y="4250612"/>
                <a:ext cx="1746250" cy="1335727"/>
              </a:xfrm>
              <a:prstGeom prst="rect">
                <a:avLst/>
              </a:prstGeom>
            </p:spPr>
          </p:pic>
          <p:pic>
            <p:nvPicPr>
              <p:cNvPr id="13" name="Imagen 12"/>
              <p:cNvPicPr>
                <a:picLocks noChangeAspect="1"/>
              </p:cNvPicPr>
              <p:nvPr/>
            </p:nvPicPr>
            <p:blipFill rotWithShape="1">
              <a:blip r:embed="rId7" cstate="print">
                <a:extLst>
                  <a:ext uri="{28A0092B-C50C-407E-A947-70E740481C1C}">
                    <a14:useLocalDpi xmlns:a14="http://schemas.microsoft.com/office/drawing/2010/main" val="0"/>
                  </a:ext>
                </a:extLst>
              </a:blip>
              <a:srcRect r="12551"/>
              <a:stretch/>
            </p:blipFill>
            <p:spPr>
              <a:xfrm>
                <a:off x="7416801" y="5586339"/>
                <a:ext cx="1743242" cy="1330098"/>
              </a:xfrm>
              <a:prstGeom prst="rect">
                <a:avLst/>
              </a:prstGeom>
            </p:spPr>
          </p:pic>
        </p:grpSp>
        <p:cxnSp>
          <p:nvCxnSpPr>
            <p:cNvPr id="14" name="Conector recto 13"/>
            <p:cNvCxnSpPr/>
            <p:nvPr/>
          </p:nvCxnSpPr>
          <p:spPr>
            <a:xfrm rot="5400000">
              <a:off x="2798435" y="4600347"/>
              <a:ext cx="9236730"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707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fade">
                                      <p:cBhvr>
                                        <p:cTn id="37" dur="500"/>
                                        <p:tgtEl>
                                          <p:spTgt spid="4">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38239" y="0"/>
            <a:ext cx="7144143" cy="7248138"/>
          </a:xfrm>
          <a:prstGeom prst="rect">
            <a:avLst/>
          </a:prstGeom>
        </p:spPr>
        <p:txBody>
          <a:bodyPr wrap="square">
            <a:spAutoFit/>
          </a:bodyPr>
          <a:lstStyle/>
          <a:p>
            <a:pPr algn="just"/>
            <a:r>
              <a:rPr lang="es-MX" sz="1400" b="1" dirty="0" smtClean="0">
                <a:solidFill>
                  <a:schemeClr val="bg1"/>
                </a:solidFill>
                <a:latin typeface="Arial" panose="020B0604020202020204" pitchFamily="34" charset="0"/>
                <a:cs typeface="Arial" panose="020B0604020202020204" pitchFamily="34" charset="0"/>
              </a:rPr>
              <a:t>Lineamientos del procedimiento de actuación de la Contraloría Social  </a:t>
            </a:r>
            <a:endParaRPr lang="es-MX" sz="1400" b="1" dirty="0">
              <a:solidFill>
                <a:schemeClr val="bg1"/>
              </a:solidFill>
              <a:latin typeface="Arial" panose="020B0604020202020204" pitchFamily="34" charset="0"/>
              <a:cs typeface="Arial" panose="020B0604020202020204" pitchFamily="34" charset="0"/>
            </a:endParaRP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a:solidFill>
                  <a:schemeClr val="bg1"/>
                </a:solidFill>
                <a:latin typeface="Arial" panose="020B0604020202020204" pitchFamily="34" charset="0"/>
                <a:cs typeface="Arial" panose="020B0604020202020204" pitchFamily="34" charset="0"/>
              </a:rPr>
              <a:t>-. El comité entregará mensualmente al Instituto Amanecer  los resultados de las actividades de la contraloría social conforme al procedimiento y formato establecido en guía operativa.</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smtClean="0">
                <a:solidFill>
                  <a:schemeClr val="bg1"/>
                </a:solidFill>
                <a:latin typeface="Arial" panose="020B0604020202020204" pitchFamily="34" charset="0"/>
                <a:cs typeface="Arial" panose="020B0604020202020204" pitchFamily="34" charset="0"/>
              </a:rPr>
              <a:t>Las </a:t>
            </a:r>
            <a:r>
              <a:rPr lang="es-MX" sz="1100" dirty="0">
                <a:solidFill>
                  <a:schemeClr val="bg1"/>
                </a:solidFill>
                <a:latin typeface="Arial" panose="020B0604020202020204" pitchFamily="34" charset="0"/>
                <a:cs typeface="Arial" panose="020B0604020202020204" pitchFamily="34" charset="0"/>
              </a:rPr>
              <a:t>cedulas de vigilancia se entregaran en un plazo máximo de 5 días hábiles contados a partir del día siguiente al que se entregue el apoyo.</a:t>
            </a:r>
          </a:p>
          <a:p>
            <a:pPr algn="just"/>
            <a:endParaRPr lang="es-MX" sz="1100" b="1" dirty="0" smtClean="0">
              <a:solidFill>
                <a:schemeClr val="bg1"/>
              </a:solidFill>
              <a:latin typeface="Arial" panose="020B0604020202020204" pitchFamily="34" charset="0"/>
              <a:cs typeface="Arial" panose="020B0604020202020204" pitchFamily="34" charset="0"/>
            </a:endParaRPr>
          </a:p>
          <a:p>
            <a:pPr algn="just"/>
            <a:r>
              <a:rPr lang="es-MX" sz="1100" dirty="0" smtClean="0">
                <a:solidFill>
                  <a:schemeClr val="bg1"/>
                </a:solidFill>
                <a:latin typeface="Arial" panose="020B0604020202020204" pitchFamily="34" charset="0"/>
                <a:cs typeface="Arial" panose="020B0604020202020204" pitchFamily="34" charset="0"/>
              </a:rPr>
              <a:t>Los </a:t>
            </a:r>
            <a:r>
              <a:rPr lang="es-MX" sz="1100" dirty="0">
                <a:solidFill>
                  <a:schemeClr val="bg1"/>
                </a:solidFill>
                <a:latin typeface="Arial" panose="020B0604020202020204" pitchFamily="34" charset="0"/>
                <a:cs typeface="Arial" panose="020B0604020202020204" pitchFamily="34" charset="0"/>
              </a:rPr>
              <a:t>informes mensuales y las cedulas de vigilancia elaboradas por el comité deberán incluir la siguiente información:</a:t>
            </a:r>
          </a:p>
          <a:p>
            <a:pPr algn="just"/>
            <a:r>
              <a:rPr lang="es-MX" sz="1100" dirty="0" smtClean="0">
                <a:solidFill>
                  <a:schemeClr val="bg1"/>
                </a:solidFill>
                <a:latin typeface="Arial" panose="020B0604020202020204" pitchFamily="34" charset="0"/>
                <a:cs typeface="Arial" panose="020B0604020202020204" pitchFamily="34" charset="0"/>
              </a:rPr>
              <a:t>I</a:t>
            </a:r>
            <a:r>
              <a:rPr lang="es-MX" sz="1100" dirty="0">
                <a:solidFill>
                  <a:schemeClr val="bg1"/>
                </a:solidFill>
                <a:latin typeface="Arial" panose="020B0604020202020204" pitchFamily="34" charset="0"/>
                <a:cs typeface="Arial" panose="020B0604020202020204" pitchFamily="34" charset="0"/>
              </a:rPr>
              <a:t>. Denominación del programa;</a:t>
            </a:r>
          </a:p>
          <a:p>
            <a:pPr algn="just"/>
            <a:r>
              <a:rPr lang="es-MX" sz="1100" dirty="0">
                <a:solidFill>
                  <a:schemeClr val="bg1"/>
                </a:solidFill>
                <a:latin typeface="Arial" panose="020B0604020202020204" pitchFamily="34" charset="0"/>
                <a:cs typeface="Arial" panose="020B0604020202020204" pitchFamily="34" charset="0"/>
              </a:rPr>
              <a:t>II. Número de registro del Comité;</a:t>
            </a:r>
          </a:p>
          <a:p>
            <a:pPr algn="just"/>
            <a:r>
              <a:rPr lang="es-MX" sz="1100" dirty="0">
                <a:solidFill>
                  <a:schemeClr val="bg1"/>
                </a:solidFill>
                <a:latin typeface="Arial" panose="020B0604020202020204" pitchFamily="34" charset="0"/>
                <a:cs typeface="Arial" panose="020B0604020202020204" pitchFamily="34" charset="0"/>
              </a:rPr>
              <a:t>III. apoyo vigilado;</a:t>
            </a:r>
          </a:p>
          <a:p>
            <a:pPr algn="just"/>
            <a:r>
              <a:rPr lang="es-MX" sz="1100" dirty="0">
                <a:solidFill>
                  <a:schemeClr val="bg1"/>
                </a:solidFill>
                <a:latin typeface="Arial" panose="020B0604020202020204" pitchFamily="34" charset="0"/>
                <a:cs typeface="Arial" panose="020B0604020202020204" pitchFamily="34" charset="0"/>
              </a:rPr>
              <a:t>IV. Periodo que comprende el informe mensual o las cédulas de vigilancia;</a:t>
            </a:r>
          </a:p>
          <a:p>
            <a:pPr algn="just"/>
            <a:r>
              <a:rPr lang="es-MX" sz="1100" dirty="0">
                <a:solidFill>
                  <a:schemeClr val="bg1"/>
                </a:solidFill>
                <a:latin typeface="Arial" panose="020B0604020202020204" pitchFamily="34" charset="0"/>
                <a:cs typeface="Arial" panose="020B0604020202020204" pitchFamily="34" charset="0"/>
              </a:rPr>
              <a:t>V. Información y, en su caso, la documentación de que disponga el Comité con respecto a</a:t>
            </a:r>
          </a:p>
          <a:p>
            <a:pPr algn="just"/>
            <a:r>
              <a:rPr lang="es-MX" sz="1100" dirty="0">
                <a:solidFill>
                  <a:schemeClr val="bg1"/>
                </a:solidFill>
                <a:latin typeface="Arial" panose="020B0604020202020204" pitchFamily="34" charset="0"/>
                <a:cs typeface="Arial" panose="020B0604020202020204" pitchFamily="34" charset="0"/>
              </a:rPr>
              <a:t>a) Si recibieron toda la información necesaria para ejercer las actividades de contraloría social o, en caso de no haberla recibido, si la solicitaron a la autoridad competente.</a:t>
            </a:r>
          </a:p>
          <a:p>
            <a:pPr algn="just"/>
            <a:r>
              <a:rPr lang="es-MX" sz="1100" dirty="0">
                <a:solidFill>
                  <a:schemeClr val="bg1"/>
                </a:solidFill>
                <a:latin typeface="Arial" panose="020B0604020202020204" pitchFamily="34" charset="0"/>
                <a:cs typeface="Arial" panose="020B0604020202020204" pitchFamily="34" charset="0"/>
              </a:rPr>
              <a:t>b) Si se cumplieron las metas del programa  en los tiempos establecidos y con apego a las reglas de operación.</a:t>
            </a:r>
          </a:p>
          <a:p>
            <a:pPr algn="just"/>
            <a:r>
              <a:rPr lang="es-MX" sz="1100" dirty="0">
                <a:solidFill>
                  <a:schemeClr val="bg1"/>
                </a:solidFill>
                <a:latin typeface="Arial" panose="020B0604020202020204" pitchFamily="34" charset="0"/>
                <a:cs typeface="Arial" panose="020B0604020202020204" pitchFamily="34" charset="0"/>
              </a:rPr>
              <a:t>c) Si los beneficiarios cumplen los requisitos para tener tal carácter.</a:t>
            </a:r>
          </a:p>
          <a:p>
            <a:pPr algn="just"/>
            <a:r>
              <a:rPr lang="es-MX" sz="1100" dirty="0">
                <a:solidFill>
                  <a:schemeClr val="bg1"/>
                </a:solidFill>
                <a:latin typeface="Arial" panose="020B0604020202020204" pitchFamily="34" charset="0"/>
                <a:cs typeface="Arial" panose="020B0604020202020204" pitchFamily="34" charset="0"/>
              </a:rPr>
              <a:t>d) Los resultados del seguimiento, supervisión y vigilancia relativos a la ejecución del programa.</a:t>
            </a:r>
          </a:p>
          <a:p>
            <a:pPr algn="just"/>
            <a:r>
              <a:rPr lang="es-MX" sz="1100" dirty="0">
                <a:solidFill>
                  <a:schemeClr val="bg1"/>
                </a:solidFill>
                <a:latin typeface="Arial" panose="020B0604020202020204" pitchFamily="34" charset="0"/>
                <a:cs typeface="Arial" panose="020B0604020202020204" pitchFamily="34" charset="0"/>
              </a:rPr>
              <a:t>e) Si detectaron que el programa fue utilizado con fines </a:t>
            </a:r>
            <a:r>
              <a:rPr lang="es-MX" sz="1100" dirty="0" smtClean="0">
                <a:solidFill>
                  <a:schemeClr val="bg1"/>
                </a:solidFill>
                <a:latin typeface="Arial" panose="020B0604020202020204" pitchFamily="34" charset="0"/>
                <a:cs typeface="Arial" panose="020B0604020202020204" pitchFamily="34" charset="0"/>
              </a:rPr>
              <a:t>distintos </a:t>
            </a:r>
            <a:r>
              <a:rPr lang="es-MX" sz="1100" dirty="0">
                <a:solidFill>
                  <a:schemeClr val="bg1"/>
                </a:solidFill>
                <a:latin typeface="Arial" panose="020B0604020202020204" pitchFamily="34" charset="0"/>
                <a:cs typeface="Arial" panose="020B0604020202020204" pitchFamily="34" charset="0"/>
              </a:rPr>
              <a:t>a su objeto.</a:t>
            </a:r>
          </a:p>
          <a:p>
            <a:pPr algn="just"/>
            <a:r>
              <a:rPr lang="es-MX" sz="1100" dirty="0">
                <a:solidFill>
                  <a:schemeClr val="bg1"/>
                </a:solidFill>
                <a:latin typeface="Arial" panose="020B0604020202020204" pitchFamily="34" charset="0"/>
                <a:cs typeface="Arial" panose="020B0604020202020204" pitchFamily="34" charset="0"/>
              </a:rPr>
              <a:t>f) Si detectaron que el programa  fue aplicado afectando la igualdad entre mujeres y hombres.</a:t>
            </a:r>
          </a:p>
          <a:p>
            <a:pPr algn="just"/>
            <a:r>
              <a:rPr lang="es-MX" sz="1100" dirty="0">
                <a:solidFill>
                  <a:schemeClr val="bg1"/>
                </a:solidFill>
                <a:latin typeface="Arial" panose="020B0604020202020204" pitchFamily="34" charset="0"/>
                <a:cs typeface="Arial" panose="020B0604020202020204" pitchFamily="34" charset="0"/>
              </a:rPr>
              <a:t>g) Si recibieron quejas y denuncias sobre la aplicación y ejecución del programa y si realizaron investigaciones al respecto.</a:t>
            </a:r>
          </a:p>
          <a:p>
            <a:pPr algn="just"/>
            <a:r>
              <a:rPr lang="es-MX" sz="1100" dirty="0">
                <a:solidFill>
                  <a:schemeClr val="bg1"/>
                </a:solidFill>
                <a:latin typeface="Arial" panose="020B0604020202020204" pitchFamily="34" charset="0"/>
                <a:cs typeface="Arial" panose="020B0604020202020204" pitchFamily="34" charset="0"/>
              </a:rPr>
              <a:t>h) Si el </a:t>
            </a:r>
            <a:r>
              <a:rPr lang="es-MX" sz="1100" dirty="0" smtClean="0">
                <a:solidFill>
                  <a:schemeClr val="bg1"/>
                </a:solidFill>
                <a:latin typeface="Arial" panose="020B0604020202020204" pitchFamily="34" charset="0"/>
                <a:cs typeface="Arial" panose="020B0604020202020204" pitchFamily="34" charset="0"/>
              </a:rPr>
              <a:t>comité </a:t>
            </a:r>
            <a:r>
              <a:rPr lang="es-MX" sz="1100" dirty="0">
                <a:solidFill>
                  <a:schemeClr val="bg1"/>
                </a:solidFill>
                <a:latin typeface="Arial" panose="020B0604020202020204" pitchFamily="34" charset="0"/>
                <a:cs typeface="Arial" panose="020B0604020202020204" pitchFamily="34" charset="0"/>
              </a:rPr>
              <a:t>turnó quejas y denuncias a la autoridad competente, que pudieran dar lugar al </a:t>
            </a:r>
            <a:r>
              <a:rPr lang="es-MX" sz="1100" dirty="0" err="1">
                <a:solidFill>
                  <a:schemeClr val="bg1"/>
                </a:solidFill>
                <a:latin typeface="Arial" panose="020B0604020202020204" pitchFamily="34" charset="0"/>
                <a:cs typeface="Arial" panose="020B0604020202020204" pitchFamily="34" charset="0"/>
              </a:rPr>
              <a:t>fincamiento</a:t>
            </a:r>
            <a:r>
              <a:rPr lang="es-MX" sz="1100" dirty="0">
                <a:solidFill>
                  <a:schemeClr val="bg1"/>
                </a:solidFill>
                <a:latin typeface="Arial" panose="020B0604020202020204" pitchFamily="34" charset="0"/>
                <a:cs typeface="Arial" panose="020B0604020202020204" pitchFamily="34" charset="0"/>
              </a:rPr>
              <a:t> de responsabilidades administrativas, civiles o penales relacionadas con el programa, así como la respuesta que dieron dichas autoridades.</a:t>
            </a:r>
          </a:p>
          <a:p>
            <a:pPr algn="just"/>
            <a:r>
              <a:rPr lang="es-MX" sz="1100" dirty="0">
                <a:solidFill>
                  <a:schemeClr val="bg1"/>
                </a:solidFill>
                <a:latin typeface="Arial" panose="020B0604020202020204" pitchFamily="34" charset="0"/>
                <a:cs typeface="Arial" panose="020B0604020202020204" pitchFamily="34" charset="0"/>
              </a:rPr>
              <a:t>i) Los resultados adicionales que consideran relevantes;</a:t>
            </a:r>
          </a:p>
          <a:p>
            <a:pPr algn="just"/>
            <a:r>
              <a:rPr lang="es-MX" sz="1100" dirty="0">
                <a:solidFill>
                  <a:schemeClr val="bg1"/>
                </a:solidFill>
                <a:latin typeface="Arial" panose="020B0604020202020204" pitchFamily="34" charset="0"/>
                <a:cs typeface="Arial" panose="020B0604020202020204" pitchFamily="34" charset="0"/>
              </a:rPr>
              <a:t>VI. Fecha de elaboración;</a:t>
            </a:r>
          </a:p>
          <a:p>
            <a:pPr algn="just"/>
            <a:r>
              <a:rPr lang="es-MX" sz="1100" dirty="0">
                <a:solidFill>
                  <a:schemeClr val="bg1"/>
                </a:solidFill>
                <a:latin typeface="Arial" panose="020B0604020202020204" pitchFamily="34" charset="0"/>
                <a:cs typeface="Arial" panose="020B0604020202020204" pitchFamily="34" charset="0"/>
              </a:rPr>
              <a:t>VII. Nombre y firma del integrante del Comité que elaboró el informe o la cédula de vigilancia, y</a:t>
            </a:r>
          </a:p>
          <a:p>
            <a:pPr algn="just"/>
            <a:r>
              <a:rPr lang="es-MX" sz="1100" dirty="0">
                <a:solidFill>
                  <a:schemeClr val="bg1"/>
                </a:solidFill>
                <a:latin typeface="Arial" panose="020B0604020202020204" pitchFamily="34" charset="0"/>
                <a:cs typeface="Arial" panose="020B0604020202020204" pitchFamily="34" charset="0"/>
              </a:rPr>
              <a:t>VIII. Nombre y firma del servidor público del Instituto Amanecer que recibe el informe o la cédula de vigilancia.</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a:solidFill>
                  <a:schemeClr val="bg1"/>
                </a:solidFill>
                <a:latin typeface="Arial" panose="020B0604020202020204" pitchFamily="34" charset="0"/>
                <a:cs typeface="Arial" panose="020B0604020202020204" pitchFamily="34" charset="0"/>
              </a:rPr>
              <a:t>-. El Instituto Amanecer deberá acudir a la comunidad correspondiente para recopilar y capturar los informes y cédulas de vigilancias en el sistema informático.</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a:solidFill>
                  <a:schemeClr val="bg1"/>
                </a:solidFill>
                <a:latin typeface="Arial" panose="020B0604020202020204" pitchFamily="34" charset="0"/>
                <a:cs typeface="Arial" panose="020B0604020202020204" pitchFamily="34" charset="0"/>
              </a:rPr>
              <a:t>-. El comité deberá informar a los beneficiarios del programa los resultados de sus actividades de contraloría social con base a los informes y cedulas de vigilancia. </a:t>
            </a:r>
          </a:p>
          <a:p>
            <a:pPr algn="just"/>
            <a:endParaRPr lang="es-MX" sz="1100" dirty="0">
              <a:solidFill>
                <a:schemeClr val="bg1"/>
              </a:solidFill>
              <a:latin typeface="Arial" panose="020B0604020202020204" pitchFamily="34" charset="0"/>
              <a:cs typeface="Arial" panose="020B0604020202020204" pitchFamily="34" charset="0"/>
            </a:endParaRPr>
          </a:p>
          <a:p>
            <a:pPr algn="just"/>
            <a:r>
              <a:rPr lang="es-MX" sz="1100" dirty="0">
                <a:solidFill>
                  <a:schemeClr val="bg1"/>
                </a:solidFill>
                <a:latin typeface="Arial" panose="020B0604020202020204" pitchFamily="34" charset="0"/>
                <a:cs typeface="Arial" panose="020B0604020202020204" pitchFamily="34" charset="0"/>
              </a:rPr>
              <a:t>-. El Instituto Amanecer dará seguimiento a los resultados en materia de contraloría social y realizará las acciones conducentes para atender las irregulares detectadas por el comité.</a:t>
            </a:r>
          </a:p>
          <a:p>
            <a:pPr algn="just"/>
            <a:endParaRPr lang="es-MX" sz="1100" dirty="0">
              <a:solidFill>
                <a:schemeClr val="bg1"/>
              </a:solidFill>
              <a:latin typeface="Arial" panose="020B0604020202020204" pitchFamily="34" charset="0"/>
              <a:cs typeface="Arial" panose="020B0604020202020204" pitchFamily="34" charset="0"/>
            </a:endParaRPr>
          </a:p>
        </p:txBody>
      </p:sp>
      <p:grpSp>
        <p:nvGrpSpPr>
          <p:cNvPr id="16" name="Grupo 15"/>
          <p:cNvGrpSpPr/>
          <p:nvPr/>
        </p:nvGrpSpPr>
        <p:grpSpPr>
          <a:xfrm>
            <a:off x="7416800" y="-18018"/>
            <a:ext cx="1746251" cy="9236730"/>
            <a:chOff x="7416800" y="-18018"/>
            <a:chExt cx="1746251" cy="9236730"/>
          </a:xfrm>
        </p:grpSpPr>
        <p:grpSp>
          <p:nvGrpSpPr>
            <p:cNvPr id="15" name="Grupo 14"/>
            <p:cNvGrpSpPr/>
            <p:nvPr/>
          </p:nvGrpSpPr>
          <p:grpSpPr>
            <a:xfrm>
              <a:off x="7416800" y="-18018"/>
              <a:ext cx="1746251" cy="6934455"/>
              <a:chOff x="7416800" y="-18018"/>
              <a:chExt cx="1746251" cy="6934455"/>
            </a:xfrm>
          </p:grpSpPr>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8826" y="-18018"/>
                <a:ext cx="1744225" cy="1133747"/>
              </a:xfrm>
              <a:prstGeom prst="rect">
                <a:avLst/>
              </a:prstGeom>
            </p:spPr>
          </p:pic>
          <p:pic>
            <p:nvPicPr>
              <p:cNvPr id="10" name="Imagen 9"/>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16347"/>
              <a:stretch/>
            </p:blipFill>
            <p:spPr>
              <a:xfrm>
                <a:off x="7420120" y="1115729"/>
                <a:ext cx="1739069" cy="1290587"/>
              </a:xfrm>
              <a:prstGeom prst="rect">
                <a:avLst/>
              </a:prstGeom>
            </p:spPr>
          </p:pic>
          <p:pic>
            <p:nvPicPr>
              <p:cNvPr id="11" name="Imagen 10"/>
              <p:cNvPicPr>
                <a:picLocks noChangeAspect="1"/>
              </p:cNvPicPr>
              <p:nvPr/>
            </p:nvPicPr>
            <p:blipFill rotWithShape="1">
              <a:blip r:embed="rId5">
                <a:extLst>
                  <a:ext uri="{28A0092B-C50C-407E-A947-70E740481C1C}">
                    <a14:useLocalDpi xmlns:a14="http://schemas.microsoft.com/office/drawing/2010/main" val="0"/>
                  </a:ext>
                </a:extLst>
              </a:blip>
              <a:srcRect l="26043" r="45426" b="35885"/>
              <a:stretch/>
            </p:blipFill>
            <p:spPr>
              <a:xfrm>
                <a:off x="7416800" y="2406316"/>
                <a:ext cx="1739153" cy="1844296"/>
              </a:xfrm>
              <a:prstGeom prst="rect">
                <a:avLst/>
              </a:prstGeom>
            </p:spPr>
          </p:pic>
          <p:pic>
            <p:nvPicPr>
              <p:cNvPr id="12" name="Imagen 11"/>
              <p:cNvPicPr>
                <a:picLocks noChangeAspect="1"/>
              </p:cNvPicPr>
              <p:nvPr/>
            </p:nvPicPr>
            <p:blipFill rotWithShape="1">
              <a:blip r:embed="rId6" cstate="print">
                <a:extLst>
                  <a:ext uri="{28A0092B-C50C-407E-A947-70E740481C1C}">
                    <a14:useLocalDpi xmlns:a14="http://schemas.microsoft.com/office/drawing/2010/main" val="0"/>
                  </a:ext>
                </a:extLst>
              </a:blip>
              <a:srcRect r="29781"/>
              <a:stretch/>
            </p:blipFill>
            <p:spPr>
              <a:xfrm>
                <a:off x="7416801" y="4250612"/>
                <a:ext cx="1746250" cy="1335727"/>
              </a:xfrm>
              <a:prstGeom prst="rect">
                <a:avLst/>
              </a:prstGeom>
            </p:spPr>
          </p:pic>
          <p:pic>
            <p:nvPicPr>
              <p:cNvPr id="13" name="Imagen 12"/>
              <p:cNvPicPr>
                <a:picLocks noChangeAspect="1"/>
              </p:cNvPicPr>
              <p:nvPr/>
            </p:nvPicPr>
            <p:blipFill rotWithShape="1">
              <a:blip r:embed="rId7" cstate="print">
                <a:extLst>
                  <a:ext uri="{28A0092B-C50C-407E-A947-70E740481C1C}">
                    <a14:useLocalDpi xmlns:a14="http://schemas.microsoft.com/office/drawing/2010/main" val="0"/>
                  </a:ext>
                </a:extLst>
              </a:blip>
              <a:srcRect r="12551"/>
              <a:stretch/>
            </p:blipFill>
            <p:spPr>
              <a:xfrm>
                <a:off x="7416801" y="5586339"/>
                <a:ext cx="1743242" cy="1330098"/>
              </a:xfrm>
              <a:prstGeom prst="rect">
                <a:avLst/>
              </a:prstGeom>
            </p:spPr>
          </p:pic>
        </p:grpSp>
        <p:cxnSp>
          <p:nvCxnSpPr>
            <p:cNvPr id="14" name="Conector recto 13"/>
            <p:cNvCxnSpPr/>
            <p:nvPr/>
          </p:nvCxnSpPr>
          <p:spPr>
            <a:xfrm rot="5400000">
              <a:off x="2798435" y="4600347"/>
              <a:ext cx="9236730"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503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Effect transition="in" filter="fade">
                                      <p:cBhvr>
                                        <p:cTn id="47" dur="500"/>
                                        <p:tgtEl>
                                          <p:spTgt spid="4">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11" end="11"/>
                                            </p:txEl>
                                          </p:spTgt>
                                        </p:tgtEl>
                                        <p:attrNameLst>
                                          <p:attrName>style.visibility</p:attrName>
                                        </p:attrNameLst>
                                      </p:cBhvr>
                                      <p:to>
                                        <p:strVal val="visible"/>
                                      </p:to>
                                    </p:set>
                                    <p:animEffect transition="in" filter="fade">
                                      <p:cBhvr>
                                        <p:cTn id="52" dur="500"/>
                                        <p:tgtEl>
                                          <p:spTgt spid="4">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2" end="12"/>
                                            </p:txEl>
                                          </p:spTgt>
                                        </p:tgtEl>
                                        <p:attrNameLst>
                                          <p:attrName>style.visibility</p:attrName>
                                        </p:attrNameLst>
                                      </p:cBhvr>
                                      <p:to>
                                        <p:strVal val="visible"/>
                                      </p:to>
                                    </p:set>
                                    <p:animEffect transition="in" filter="fade">
                                      <p:cBhvr>
                                        <p:cTn id="57" dur="500"/>
                                        <p:tgtEl>
                                          <p:spTgt spid="4">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txEl>
                                              <p:pRg st="13" end="13"/>
                                            </p:txEl>
                                          </p:spTgt>
                                        </p:tgtEl>
                                        <p:attrNameLst>
                                          <p:attrName>style.visibility</p:attrName>
                                        </p:attrNameLst>
                                      </p:cBhvr>
                                      <p:to>
                                        <p:strVal val="visible"/>
                                      </p:to>
                                    </p:set>
                                    <p:animEffect transition="in" filter="fade">
                                      <p:cBhvr>
                                        <p:cTn id="62" dur="500"/>
                                        <p:tgtEl>
                                          <p:spTgt spid="4">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animEffect transition="in" filter="fade">
                                      <p:cBhvr>
                                        <p:cTn id="67" dur="500"/>
                                        <p:tgtEl>
                                          <p:spTgt spid="4">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
                                            <p:txEl>
                                              <p:pRg st="15" end="15"/>
                                            </p:txEl>
                                          </p:spTgt>
                                        </p:tgtEl>
                                        <p:attrNameLst>
                                          <p:attrName>style.visibility</p:attrName>
                                        </p:attrNameLst>
                                      </p:cBhvr>
                                      <p:to>
                                        <p:strVal val="visible"/>
                                      </p:to>
                                    </p:set>
                                    <p:animEffect transition="in" filter="fade">
                                      <p:cBhvr>
                                        <p:cTn id="72" dur="500"/>
                                        <p:tgtEl>
                                          <p:spTgt spid="4">
                                            <p:txEl>
                                              <p:pRg st="15" end="1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
                                            <p:txEl>
                                              <p:pRg st="16" end="16"/>
                                            </p:txEl>
                                          </p:spTgt>
                                        </p:tgtEl>
                                        <p:attrNameLst>
                                          <p:attrName>style.visibility</p:attrName>
                                        </p:attrNameLst>
                                      </p:cBhvr>
                                      <p:to>
                                        <p:strVal val="visible"/>
                                      </p:to>
                                    </p:set>
                                    <p:animEffect transition="in" filter="fade">
                                      <p:cBhvr>
                                        <p:cTn id="77" dur="500"/>
                                        <p:tgtEl>
                                          <p:spTgt spid="4">
                                            <p:txEl>
                                              <p:pRg st="16" end="1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
                                            <p:txEl>
                                              <p:pRg st="17" end="17"/>
                                            </p:txEl>
                                          </p:spTgt>
                                        </p:tgtEl>
                                        <p:attrNameLst>
                                          <p:attrName>style.visibility</p:attrName>
                                        </p:attrNameLst>
                                      </p:cBhvr>
                                      <p:to>
                                        <p:strVal val="visible"/>
                                      </p:to>
                                    </p:set>
                                    <p:animEffect transition="in" filter="fade">
                                      <p:cBhvr>
                                        <p:cTn id="82" dur="500"/>
                                        <p:tgtEl>
                                          <p:spTgt spid="4">
                                            <p:txEl>
                                              <p:pRg st="17" end="1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
                                            <p:txEl>
                                              <p:pRg st="18" end="18"/>
                                            </p:txEl>
                                          </p:spTgt>
                                        </p:tgtEl>
                                        <p:attrNameLst>
                                          <p:attrName>style.visibility</p:attrName>
                                        </p:attrNameLst>
                                      </p:cBhvr>
                                      <p:to>
                                        <p:strVal val="visible"/>
                                      </p:to>
                                    </p:set>
                                    <p:animEffect transition="in" filter="fade">
                                      <p:cBhvr>
                                        <p:cTn id="87" dur="500"/>
                                        <p:tgtEl>
                                          <p:spTgt spid="4">
                                            <p:txEl>
                                              <p:pRg st="18" end="1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
                                            <p:txEl>
                                              <p:pRg st="19" end="19"/>
                                            </p:txEl>
                                          </p:spTgt>
                                        </p:tgtEl>
                                        <p:attrNameLst>
                                          <p:attrName>style.visibility</p:attrName>
                                        </p:attrNameLst>
                                      </p:cBhvr>
                                      <p:to>
                                        <p:strVal val="visible"/>
                                      </p:to>
                                    </p:set>
                                    <p:animEffect transition="in" filter="fade">
                                      <p:cBhvr>
                                        <p:cTn id="92" dur="500"/>
                                        <p:tgtEl>
                                          <p:spTgt spid="4">
                                            <p:txEl>
                                              <p:pRg st="19" end="19"/>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xEl>
                                              <p:pRg st="20" end="20"/>
                                            </p:txEl>
                                          </p:spTgt>
                                        </p:tgtEl>
                                        <p:attrNameLst>
                                          <p:attrName>style.visibility</p:attrName>
                                        </p:attrNameLst>
                                      </p:cBhvr>
                                      <p:to>
                                        <p:strVal val="visible"/>
                                      </p:to>
                                    </p:set>
                                    <p:animEffect transition="in" filter="fade">
                                      <p:cBhvr>
                                        <p:cTn id="97" dur="500"/>
                                        <p:tgtEl>
                                          <p:spTgt spid="4">
                                            <p:txEl>
                                              <p:pRg st="20" end="2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
                                            <p:txEl>
                                              <p:pRg st="21" end="21"/>
                                            </p:txEl>
                                          </p:spTgt>
                                        </p:tgtEl>
                                        <p:attrNameLst>
                                          <p:attrName>style.visibility</p:attrName>
                                        </p:attrNameLst>
                                      </p:cBhvr>
                                      <p:to>
                                        <p:strVal val="visible"/>
                                      </p:to>
                                    </p:set>
                                    <p:animEffect transition="in" filter="fade">
                                      <p:cBhvr>
                                        <p:cTn id="102" dur="500"/>
                                        <p:tgtEl>
                                          <p:spTgt spid="4">
                                            <p:txEl>
                                              <p:pRg st="21" end="21"/>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
                                            <p:txEl>
                                              <p:pRg st="22" end="22"/>
                                            </p:txEl>
                                          </p:spTgt>
                                        </p:tgtEl>
                                        <p:attrNameLst>
                                          <p:attrName>style.visibility</p:attrName>
                                        </p:attrNameLst>
                                      </p:cBhvr>
                                      <p:to>
                                        <p:strVal val="visible"/>
                                      </p:to>
                                    </p:set>
                                    <p:animEffect transition="in" filter="fade">
                                      <p:cBhvr>
                                        <p:cTn id="107" dur="500"/>
                                        <p:tgtEl>
                                          <p:spTgt spid="4">
                                            <p:txEl>
                                              <p:pRg st="22" end="22"/>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
                                            <p:txEl>
                                              <p:pRg st="23" end="23"/>
                                            </p:txEl>
                                          </p:spTgt>
                                        </p:tgtEl>
                                        <p:attrNameLst>
                                          <p:attrName>style.visibility</p:attrName>
                                        </p:attrNameLst>
                                      </p:cBhvr>
                                      <p:to>
                                        <p:strVal val="visible"/>
                                      </p:to>
                                    </p:set>
                                    <p:animEffect transition="in" filter="fade">
                                      <p:cBhvr>
                                        <p:cTn id="112" dur="500"/>
                                        <p:tgtEl>
                                          <p:spTgt spid="4">
                                            <p:txEl>
                                              <p:pRg st="23" end="23"/>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
                                            <p:txEl>
                                              <p:pRg st="25" end="25"/>
                                            </p:txEl>
                                          </p:spTgt>
                                        </p:tgtEl>
                                        <p:attrNameLst>
                                          <p:attrName>style.visibility</p:attrName>
                                        </p:attrNameLst>
                                      </p:cBhvr>
                                      <p:to>
                                        <p:strVal val="visible"/>
                                      </p:to>
                                    </p:set>
                                    <p:animEffect transition="in" filter="fade">
                                      <p:cBhvr>
                                        <p:cTn id="117" dur="500"/>
                                        <p:tgtEl>
                                          <p:spTgt spid="4">
                                            <p:txEl>
                                              <p:pRg st="25" end="25"/>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4">
                                            <p:txEl>
                                              <p:pRg st="27" end="27"/>
                                            </p:txEl>
                                          </p:spTgt>
                                        </p:tgtEl>
                                        <p:attrNameLst>
                                          <p:attrName>style.visibility</p:attrName>
                                        </p:attrNameLst>
                                      </p:cBhvr>
                                      <p:to>
                                        <p:strVal val="visible"/>
                                      </p:to>
                                    </p:set>
                                    <p:animEffect transition="in" filter="fade">
                                      <p:cBhvr>
                                        <p:cTn id="122" dur="500"/>
                                        <p:tgtEl>
                                          <p:spTgt spid="4">
                                            <p:txEl>
                                              <p:pRg st="27" end="27"/>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4">
                                            <p:txEl>
                                              <p:pRg st="29" end="29"/>
                                            </p:txEl>
                                          </p:spTgt>
                                        </p:tgtEl>
                                        <p:attrNameLst>
                                          <p:attrName>style.visibility</p:attrName>
                                        </p:attrNameLst>
                                      </p:cBhvr>
                                      <p:to>
                                        <p:strVal val="visible"/>
                                      </p:to>
                                    </p:set>
                                    <p:animEffect transition="in" filter="fade">
                                      <p:cBhvr>
                                        <p:cTn id="127" dur="500"/>
                                        <p:tgtEl>
                                          <p:spTgt spid="4">
                                            <p:txEl>
                                              <p:pRg st="29"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62593" y="609603"/>
            <a:ext cx="7144143" cy="4401205"/>
          </a:xfrm>
          <a:prstGeom prst="rect">
            <a:avLst/>
          </a:prstGeom>
        </p:spPr>
        <p:txBody>
          <a:bodyPr wrap="square">
            <a:spAutoFit/>
          </a:bodyPr>
          <a:lstStyle/>
          <a:p>
            <a:pPr algn="just"/>
            <a:r>
              <a:rPr lang="es-MX" sz="1400" b="1" dirty="0" smtClean="0">
                <a:solidFill>
                  <a:schemeClr val="bg1"/>
                </a:solidFill>
                <a:latin typeface="Arial" panose="020B0604020202020204" pitchFamily="34" charset="0"/>
                <a:cs typeface="Arial" panose="020B0604020202020204" pitchFamily="34" charset="0"/>
              </a:rPr>
              <a:t>Recomendaciones </a:t>
            </a:r>
          </a:p>
          <a:p>
            <a:pPr algn="just"/>
            <a:endParaRPr lang="es-MX" sz="1400" dirty="0" smtClean="0">
              <a:solidFill>
                <a:schemeClr val="bg1"/>
              </a:solidFill>
              <a:latin typeface="Arial" panose="020B0604020202020204" pitchFamily="34" charset="0"/>
              <a:cs typeface="Arial" panose="020B0604020202020204" pitchFamily="34" charset="0"/>
            </a:endParaRPr>
          </a:p>
          <a:p>
            <a:pPr algn="just">
              <a:lnSpc>
                <a:spcPct val="150000"/>
              </a:lnSpc>
            </a:pPr>
            <a:r>
              <a:rPr lang="es-MX" sz="1200" dirty="0" smtClean="0">
                <a:solidFill>
                  <a:schemeClr val="bg1"/>
                </a:solidFill>
                <a:latin typeface="Arial" panose="020B0604020202020204" pitchFamily="34" charset="0"/>
                <a:cs typeface="Arial" panose="020B0604020202020204" pitchFamily="34" charset="0"/>
              </a:rPr>
              <a:t>Se requiere que la propuesta de creación de contraloría social para el programa amanecer se establezca por acuerdo del Ejecutivo para que tenga un peso legal en su implementación. Con ello se propone asegurar un </a:t>
            </a:r>
            <a:r>
              <a:rPr lang="es-MX" sz="1200" dirty="0">
                <a:solidFill>
                  <a:schemeClr val="bg1"/>
                </a:solidFill>
                <a:latin typeface="Arial" panose="020B0604020202020204" pitchFamily="34" charset="0"/>
                <a:cs typeface="Arial" panose="020B0604020202020204" pitchFamily="34" charset="0"/>
              </a:rPr>
              <a:t>mecanismo de participación </a:t>
            </a:r>
            <a:r>
              <a:rPr lang="es-MX" sz="1200" dirty="0" smtClean="0">
                <a:solidFill>
                  <a:schemeClr val="bg1"/>
                </a:solidFill>
                <a:latin typeface="Arial" panose="020B0604020202020204" pitchFamily="34" charset="0"/>
                <a:cs typeface="Arial" panose="020B0604020202020204" pitchFamily="34" charset="0"/>
              </a:rPr>
              <a:t>activa de la sociedad </a:t>
            </a:r>
            <a:r>
              <a:rPr lang="es-MX" sz="1200" dirty="0">
                <a:solidFill>
                  <a:schemeClr val="bg1"/>
                </a:solidFill>
                <a:latin typeface="Arial" panose="020B0604020202020204" pitchFamily="34" charset="0"/>
                <a:cs typeface="Arial" panose="020B0604020202020204" pitchFamily="34" charset="0"/>
              </a:rPr>
              <a:t>para el cumplimiento de los objetivos y estrategias establecidas por el programa amanecer, utilizando un sistema de </a:t>
            </a:r>
            <a:r>
              <a:rPr lang="es-MX" sz="1200" dirty="0" smtClean="0">
                <a:solidFill>
                  <a:schemeClr val="bg1"/>
                </a:solidFill>
                <a:latin typeface="Arial" panose="020B0604020202020204" pitchFamily="34" charset="0"/>
                <a:cs typeface="Arial" panose="020B0604020202020204" pitchFamily="34" charset="0"/>
              </a:rPr>
              <a:t>vigilancia y control que </a:t>
            </a:r>
            <a:r>
              <a:rPr lang="es-MX" sz="1200" dirty="0">
                <a:solidFill>
                  <a:schemeClr val="bg1"/>
                </a:solidFill>
                <a:latin typeface="Arial" panose="020B0604020202020204" pitchFamily="34" charset="0"/>
                <a:cs typeface="Arial" panose="020B0604020202020204" pitchFamily="34" charset="0"/>
              </a:rPr>
              <a:t>permita monitorear y mejorar el resultado del </a:t>
            </a:r>
            <a:r>
              <a:rPr lang="es-MX" sz="1200" dirty="0" smtClean="0">
                <a:solidFill>
                  <a:schemeClr val="bg1"/>
                </a:solidFill>
                <a:latin typeface="Arial" panose="020B0604020202020204" pitchFamily="34" charset="0"/>
                <a:cs typeface="Arial" panose="020B0604020202020204" pitchFamily="34" charset="0"/>
              </a:rPr>
              <a:t>programa.</a:t>
            </a:r>
          </a:p>
          <a:p>
            <a:pPr algn="just">
              <a:lnSpc>
                <a:spcPct val="150000"/>
              </a:lnSpc>
            </a:pPr>
            <a:endParaRPr lang="es-MX" sz="1200" dirty="0">
              <a:solidFill>
                <a:schemeClr val="bg1"/>
              </a:solidFill>
              <a:latin typeface="Arial" panose="020B0604020202020204" pitchFamily="34" charset="0"/>
              <a:cs typeface="Arial" panose="020B0604020202020204" pitchFamily="34" charset="0"/>
            </a:endParaRPr>
          </a:p>
          <a:p>
            <a:pPr algn="just">
              <a:lnSpc>
                <a:spcPct val="150000"/>
              </a:lnSpc>
            </a:pPr>
            <a:r>
              <a:rPr lang="es-MX" sz="1200" dirty="0" smtClean="0">
                <a:solidFill>
                  <a:schemeClr val="bg1"/>
                </a:solidFill>
                <a:latin typeface="Arial" panose="020B0604020202020204" pitchFamily="34" charset="0"/>
                <a:cs typeface="Arial" panose="020B0604020202020204" pitchFamily="34" charset="0"/>
              </a:rPr>
              <a:t>El Comité de Contraloría Social deberá trabajar de manera organizada para verificar el cumplimiento de las metas, en la correcta aplicación del recurso asignado al programa, promoviendo </a:t>
            </a:r>
            <a:r>
              <a:rPr lang="es-MX" sz="1200" dirty="0">
                <a:solidFill>
                  <a:schemeClr val="bg1"/>
                </a:solidFill>
                <a:latin typeface="Arial" panose="020B0604020202020204" pitchFamily="34" charset="0"/>
                <a:cs typeface="Arial" panose="020B0604020202020204" pitchFamily="34" charset="0"/>
              </a:rPr>
              <a:t>la práctica de la </a:t>
            </a:r>
            <a:r>
              <a:rPr lang="es-MX" sz="1200" dirty="0" smtClean="0">
                <a:solidFill>
                  <a:schemeClr val="bg1"/>
                </a:solidFill>
                <a:latin typeface="Arial" panose="020B0604020202020204" pitchFamily="34" charset="0"/>
                <a:cs typeface="Arial" panose="020B0604020202020204" pitchFamily="34" charset="0"/>
              </a:rPr>
              <a:t>transparencia </a:t>
            </a:r>
            <a:r>
              <a:rPr lang="es-MX" sz="1200" dirty="0">
                <a:solidFill>
                  <a:schemeClr val="bg1"/>
                </a:solidFill>
                <a:latin typeface="Arial" panose="020B0604020202020204" pitchFamily="34" charset="0"/>
                <a:cs typeface="Arial" panose="020B0604020202020204" pitchFamily="34" charset="0"/>
              </a:rPr>
              <a:t>y la rendición de </a:t>
            </a:r>
            <a:r>
              <a:rPr lang="es-MX" sz="1200" dirty="0" smtClean="0">
                <a:solidFill>
                  <a:schemeClr val="bg1"/>
                </a:solidFill>
                <a:latin typeface="Arial" panose="020B0604020202020204" pitchFamily="34" charset="0"/>
                <a:cs typeface="Arial" panose="020B0604020202020204" pitchFamily="34" charset="0"/>
              </a:rPr>
              <a:t>cuentas a través de la participación ciudadana.</a:t>
            </a:r>
          </a:p>
          <a:p>
            <a:pPr algn="just">
              <a:lnSpc>
                <a:spcPct val="150000"/>
              </a:lnSpc>
            </a:pPr>
            <a:endParaRPr lang="es-MX" sz="1200" dirty="0" smtClean="0">
              <a:solidFill>
                <a:schemeClr val="bg1"/>
              </a:solidFill>
              <a:latin typeface="Arial" panose="020B0604020202020204" pitchFamily="34" charset="0"/>
              <a:cs typeface="Arial" panose="020B0604020202020204" pitchFamily="34" charset="0"/>
            </a:endParaRPr>
          </a:p>
          <a:p>
            <a:pPr algn="just">
              <a:lnSpc>
                <a:spcPct val="150000"/>
              </a:lnSpc>
            </a:pPr>
            <a:r>
              <a:rPr lang="es-MX" sz="1200" dirty="0" smtClean="0">
                <a:solidFill>
                  <a:schemeClr val="bg1"/>
                </a:solidFill>
                <a:latin typeface="Arial" panose="020B0604020202020204" pitchFamily="34" charset="0"/>
                <a:cs typeface="Arial" panose="020B0604020202020204" pitchFamily="34" charset="0"/>
              </a:rPr>
              <a:t>Las quejas, denuncias e irregularidades deberán ser los principales aspectos que priorice para su seguimiento y atención la contraloría social; así como vigilar y asegurar que se apliquen las sanciones correspondientes. Lo anterior, para justificar la razón de la existencia de esta contraloría social en el programa amanecer..</a:t>
            </a:r>
            <a:endParaRPr lang="es-MX" sz="1200" dirty="0">
              <a:solidFill>
                <a:schemeClr val="bg1"/>
              </a:solidFill>
              <a:latin typeface="Arial" panose="020B0604020202020204" pitchFamily="34" charset="0"/>
              <a:cs typeface="Arial" panose="020B0604020202020204" pitchFamily="34" charset="0"/>
            </a:endParaRPr>
          </a:p>
        </p:txBody>
      </p:sp>
      <p:grpSp>
        <p:nvGrpSpPr>
          <p:cNvPr id="16" name="Grupo 15"/>
          <p:cNvGrpSpPr/>
          <p:nvPr/>
        </p:nvGrpSpPr>
        <p:grpSpPr>
          <a:xfrm>
            <a:off x="7416800" y="-18018"/>
            <a:ext cx="1746251" cy="9236730"/>
            <a:chOff x="7416800" y="-18018"/>
            <a:chExt cx="1746251" cy="9236730"/>
          </a:xfrm>
        </p:grpSpPr>
        <p:grpSp>
          <p:nvGrpSpPr>
            <p:cNvPr id="15" name="Grupo 14"/>
            <p:cNvGrpSpPr/>
            <p:nvPr/>
          </p:nvGrpSpPr>
          <p:grpSpPr>
            <a:xfrm>
              <a:off x="7416800" y="-18018"/>
              <a:ext cx="1746251" cy="6934455"/>
              <a:chOff x="7416800" y="-18018"/>
              <a:chExt cx="1746251" cy="6934455"/>
            </a:xfrm>
          </p:grpSpPr>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8826" y="-18018"/>
                <a:ext cx="1744225" cy="1133747"/>
              </a:xfrm>
              <a:prstGeom prst="rect">
                <a:avLst/>
              </a:prstGeom>
            </p:spPr>
          </p:pic>
          <p:pic>
            <p:nvPicPr>
              <p:cNvPr id="10" name="Imagen 9"/>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16347"/>
              <a:stretch/>
            </p:blipFill>
            <p:spPr>
              <a:xfrm>
                <a:off x="7420120" y="1115729"/>
                <a:ext cx="1739069" cy="1290587"/>
              </a:xfrm>
              <a:prstGeom prst="rect">
                <a:avLst/>
              </a:prstGeom>
            </p:spPr>
          </p:pic>
          <p:pic>
            <p:nvPicPr>
              <p:cNvPr id="11" name="Imagen 10"/>
              <p:cNvPicPr>
                <a:picLocks noChangeAspect="1"/>
              </p:cNvPicPr>
              <p:nvPr/>
            </p:nvPicPr>
            <p:blipFill rotWithShape="1">
              <a:blip r:embed="rId5">
                <a:extLst>
                  <a:ext uri="{28A0092B-C50C-407E-A947-70E740481C1C}">
                    <a14:useLocalDpi xmlns:a14="http://schemas.microsoft.com/office/drawing/2010/main" val="0"/>
                  </a:ext>
                </a:extLst>
              </a:blip>
              <a:srcRect l="26043" r="45426" b="35885"/>
              <a:stretch/>
            </p:blipFill>
            <p:spPr>
              <a:xfrm>
                <a:off x="7416800" y="2406316"/>
                <a:ext cx="1739153" cy="1844296"/>
              </a:xfrm>
              <a:prstGeom prst="rect">
                <a:avLst/>
              </a:prstGeom>
            </p:spPr>
          </p:pic>
          <p:pic>
            <p:nvPicPr>
              <p:cNvPr id="12" name="Imagen 11"/>
              <p:cNvPicPr>
                <a:picLocks noChangeAspect="1"/>
              </p:cNvPicPr>
              <p:nvPr/>
            </p:nvPicPr>
            <p:blipFill rotWithShape="1">
              <a:blip r:embed="rId6" cstate="print">
                <a:extLst>
                  <a:ext uri="{28A0092B-C50C-407E-A947-70E740481C1C}">
                    <a14:useLocalDpi xmlns:a14="http://schemas.microsoft.com/office/drawing/2010/main" val="0"/>
                  </a:ext>
                </a:extLst>
              </a:blip>
              <a:srcRect r="29781"/>
              <a:stretch/>
            </p:blipFill>
            <p:spPr>
              <a:xfrm>
                <a:off x="7416801" y="4250612"/>
                <a:ext cx="1746250" cy="1335727"/>
              </a:xfrm>
              <a:prstGeom prst="rect">
                <a:avLst/>
              </a:prstGeom>
            </p:spPr>
          </p:pic>
          <p:pic>
            <p:nvPicPr>
              <p:cNvPr id="13" name="Imagen 12"/>
              <p:cNvPicPr>
                <a:picLocks noChangeAspect="1"/>
              </p:cNvPicPr>
              <p:nvPr/>
            </p:nvPicPr>
            <p:blipFill rotWithShape="1">
              <a:blip r:embed="rId7" cstate="print">
                <a:extLst>
                  <a:ext uri="{28A0092B-C50C-407E-A947-70E740481C1C}">
                    <a14:useLocalDpi xmlns:a14="http://schemas.microsoft.com/office/drawing/2010/main" val="0"/>
                  </a:ext>
                </a:extLst>
              </a:blip>
              <a:srcRect r="12551"/>
              <a:stretch/>
            </p:blipFill>
            <p:spPr>
              <a:xfrm>
                <a:off x="7416801" y="5586339"/>
                <a:ext cx="1743242" cy="1330098"/>
              </a:xfrm>
              <a:prstGeom prst="rect">
                <a:avLst/>
              </a:prstGeom>
            </p:spPr>
          </p:pic>
        </p:grpSp>
        <p:cxnSp>
          <p:nvCxnSpPr>
            <p:cNvPr id="14" name="Conector recto 13"/>
            <p:cNvCxnSpPr/>
            <p:nvPr/>
          </p:nvCxnSpPr>
          <p:spPr>
            <a:xfrm rot="5400000">
              <a:off x="2798435" y="4600347"/>
              <a:ext cx="9236730"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150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Sector">
  <a:themeElements>
    <a:clrScheme name="Sector">
      <a:dk1>
        <a:sysClr val="windowText" lastClr="000000"/>
      </a:dk1>
      <a:lt1>
        <a:sysClr val="window" lastClr="FFFFFF"/>
      </a:lt1>
      <a:dk2>
        <a:srgbClr val="537D0B"/>
      </a:dk2>
      <a:lt2>
        <a:srgbClr val="A9E257"/>
      </a:lt2>
      <a:accent1>
        <a:srgbClr val="38540A"/>
      </a:accent1>
      <a:accent2>
        <a:srgbClr val="31A274"/>
      </a:accent2>
      <a:accent3>
        <a:srgbClr val="236073"/>
      </a:accent3>
      <a:accent4>
        <a:srgbClr val="6C4D90"/>
      </a:accent4>
      <a:accent5>
        <a:srgbClr val="983C27"/>
      </a:accent5>
      <a:accent6>
        <a:srgbClr val="CD811F"/>
      </a:accent6>
      <a:hlink>
        <a:srgbClr val="293F06"/>
      </a:hlink>
      <a:folHlink>
        <a:srgbClr val="68883A"/>
      </a:folHlink>
    </a:clrScheme>
    <a:fontScheme name="Sec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9759155-7935-4C61-A06C-C04380D1B16E}"/>
    </a:ext>
  </a:extLst>
</a:theme>
</file>

<file path=docProps/app.xml><?xml version="1.0" encoding="utf-8"?>
<Properties xmlns="http://schemas.openxmlformats.org/officeDocument/2006/extended-properties" xmlns:vt="http://schemas.openxmlformats.org/officeDocument/2006/docPropsVTypes">
  <Template>Facet</Template>
  <TotalTime>703</TotalTime>
  <Words>1710</Words>
  <Application>Microsoft Office PowerPoint</Application>
  <PresentationFormat>Carta (216 x 279 mm)</PresentationFormat>
  <Paragraphs>165</Paragraphs>
  <Slides>10</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vt:i4>
      </vt:variant>
    </vt:vector>
  </HeadingPairs>
  <TitlesOfParts>
    <vt:vector size="14" baseType="lpstr">
      <vt:lpstr>Arial</vt:lpstr>
      <vt:lpstr>Century Gothic</vt:lpstr>
      <vt:lpstr>Wingdings 3</vt:lpstr>
      <vt:lpstr>Sector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El equipo visionarios le envía un cordial saludo y reitera su agradecimiento por la excelente catedra impartida en la maestría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Alan</dc:creator>
  <cp:lastModifiedBy>Alan</cp:lastModifiedBy>
  <cp:revision>76</cp:revision>
  <dcterms:created xsi:type="dcterms:W3CDTF">2015-12-15T18:11:07Z</dcterms:created>
  <dcterms:modified xsi:type="dcterms:W3CDTF">2016-02-08T02:49:31Z</dcterms:modified>
</cp:coreProperties>
</file>